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4" r:id="rId1"/>
  </p:sldMasterIdLst>
  <p:notesMasterIdLst>
    <p:notesMasterId r:id="rId14"/>
  </p:notesMasterIdLst>
  <p:sldIdLst>
    <p:sldId id="256" r:id="rId2"/>
    <p:sldId id="285" r:id="rId3"/>
    <p:sldId id="263" r:id="rId4"/>
    <p:sldId id="275" r:id="rId5"/>
    <p:sldId id="278" r:id="rId6"/>
    <p:sldId id="277" r:id="rId7"/>
    <p:sldId id="279" r:id="rId8"/>
    <p:sldId id="280" r:id="rId9"/>
    <p:sldId id="281" r:id="rId10"/>
    <p:sldId id="292" r:id="rId11"/>
    <p:sldId id="293" r:id="rId12"/>
    <p:sldId id="29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FFB3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00" autoAdjust="0"/>
    <p:restoredTop sz="94660"/>
  </p:normalViewPr>
  <p:slideViewPr>
    <p:cSldViewPr snapToGrid="0">
      <p:cViewPr varScale="1">
        <p:scale>
          <a:sx n="115" d="100"/>
          <a:sy n="115" d="100"/>
        </p:scale>
        <p:origin x="558" y="108"/>
      </p:cViewPr>
      <p:guideLst>
        <p:guide orient="horz" pos="2160"/>
        <p:guide pos="3840"/>
      </p:guideLst>
    </p:cSldViewPr>
  </p:slideViewPr>
  <p:notesTextViewPr>
    <p:cViewPr>
      <p:scale>
        <a:sx n="1" d="1"/>
        <a:sy n="1" d="1"/>
      </p:scale>
      <p:origin x="0" y="0"/>
    </p:cViewPr>
  </p:notesTextViewPr>
  <p:gridSpacing cx="114300" cy="1143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cat>
            <c:numRef>
              <c:f>Sheet1!$A$2:$A$22</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Sheet1!$B$2:$B$22</c:f>
              <c:numCache>
                <c:formatCode>General</c:formatCode>
                <c:ptCount val="21"/>
                <c:pt idx="0">
                  <c:v>5.9678312892168499</c:v>
                </c:pt>
                <c:pt idx="1">
                  <c:v>1.5995785726120879</c:v>
                </c:pt>
                <c:pt idx="2">
                  <c:v>4.4353056334300716</c:v>
                </c:pt>
                <c:pt idx="3">
                  <c:v>5.7945347346282663</c:v>
                </c:pt>
                <c:pt idx="4">
                  <c:v>7.0799596270882219</c:v>
                </c:pt>
                <c:pt idx="5">
                  <c:v>7.2810683558603362</c:v>
                </c:pt>
                <c:pt idx="6">
                  <c:v>7.7620660824897598</c:v>
                </c:pt>
                <c:pt idx="7">
                  <c:v>5.2918054795763467</c:v>
                </c:pt>
                <c:pt idx="8">
                  <c:v>9.748512473849523</c:v>
                </c:pt>
                <c:pt idx="9">
                  <c:v>10.35070488445076</c:v>
                </c:pt>
                <c:pt idx="10">
                  <c:v>12.49674814977935</c:v>
                </c:pt>
                <c:pt idx="11">
                  <c:v>12.45510000712547</c:v>
                </c:pt>
                <c:pt idx="12">
                  <c:v>17.19237881321132</c:v>
                </c:pt>
                <c:pt idx="13">
                  <c:v>21.341783007792529</c:v>
                </c:pt>
                <c:pt idx="14">
                  <c:v>24.44640840234015</c:v>
                </c:pt>
                <c:pt idx="15">
                  <c:v>27.40739444944883</c:v>
                </c:pt>
              </c:numCache>
            </c:numRef>
          </c:val>
          <c:smooth val="0"/>
          <c:extLst>
            <c:ext xmlns:c16="http://schemas.microsoft.com/office/drawing/2014/chart" uri="{C3380CC4-5D6E-409C-BE32-E72D297353CC}">
              <c16:uniqueId val="{00000000-0F9D-4610-9619-14D21F062C75}"/>
            </c:ext>
          </c:extLst>
        </c:ser>
        <c:ser>
          <c:idx val="1"/>
          <c:order val="1"/>
          <c:tx>
            <c:strRef>
              <c:f>Sheet1!$C$1</c:f>
              <c:strCache>
                <c:ptCount val="1"/>
                <c:pt idx="0">
                  <c:v>Series 2</c:v>
                </c:pt>
              </c:strCache>
            </c:strRef>
          </c:tx>
          <c:spPr>
            <a:ln>
              <a:solidFill>
                <a:srgbClr val="C00000"/>
              </a:solidFill>
              <a:prstDash val="dash"/>
            </a:ln>
          </c:spPr>
          <c:marker>
            <c:symbol val="square"/>
            <c:size val="7"/>
            <c:spPr>
              <a:solidFill>
                <a:srgbClr val="C00000"/>
              </a:solidFill>
              <a:ln>
                <a:noFill/>
              </a:ln>
            </c:spPr>
          </c:marker>
          <c:cat>
            <c:numRef>
              <c:f>Sheet1!$A$2:$A$22</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Sheet1!$C$2:$C$22</c:f>
              <c:numCache>
                <c:formatCode>General</c:formatCode>
                <c:ptCount val="21"/>
                <c:pt idx="15">
                  <c:v>27.40739444944883</c:v>
                </c:pt>
                <c:pt idx="16">
                  <c:v>30.716608757301191</c:v>
                </c:pt>
                <c:pt idx="17">
                  <c:v>36.957775971426877</c:v>
                </c:pt>
                <c:pt idx="18">
                  <c:v>47.444655788502352</c:v>
                </c:pt>
                <c:pt idx="19">
                  <c:v>57.651050178736291</c:v>
                </c:pt>
                <c:pt idx="20">
                  <c:v>69.146501513081816</c:v>
                </c:pt>
              </c:numCache>
            </c:numRef>
          </c:val>
          <c:smooth val="0"/>
          <c:extLst>
            <c:ext xmlns:c16="http://schemas.microsoft.com/office/drawing/2014/chart" uri="{C3380CC4-5D6E-409C-BE32-E72D297353CC}">
              <c16:uniqueId val="{00000001-0F9D-4610-9619-14D21F062C75}"/>
            </c:ext>
          </c:extLst>
        </c:ser>
        <c:dLbls>
          <c:showLegendKey val="0"/>
          <c:showVal val="0"/>
          <c:showCatName val="0"/>
          <c:showSerName val="0"/>
          <c:showPercent val="0"/>
          <c:showBubbleSize val="0"/>
        </c:dLbls>
        <c:marker val="1"/>
        <c:smooth val="0"/>
        <c:axId val="44992768"/>
        <c:axId val="45011328"/>
      </c:lineChart>
      <c:catAx>
        <c:axId val="44992768"/>
        <c:scaling>
          <c:orientation val="minMax"/>
        </c:scaling>
        <c:delete val="0"/>
        <c:axPos val="b"/>
        <c:numFmt formatCode="General" sourceLinked="1"/>
        <c:majorTickMark val="out"/>
        <c:minorTickMark val="none"/>
        <c:tickLblPos val="nextTo"/>
        <c:crossAx val="45011328"/>
        <c:crosses val="autoZero"/>
        <c:auto val="1"/>
        <c:lblAlgn val="ctr"/>
        <c:lblOffset val="100"/>
        <c:noMultiLvlLbl val="0"/>
      </c:catAx>
      <c:valAx>
        <c:axId val="45011328"/>
        <c:scaling>
          <c:orientation val="minMax"/>
        </c:scaling>
        <c:delete val="1"/>
        <c:axPos val="l"/>
        <c:majorGridlines/>
        <c:numFmt formatCode="General" sourceLinked="1"/>
        <c:majorTickMark val="out"/>
        <c:minorTickMark val="none"/>
        <c:tickLblPos val="none"/>
        <c:crossAx val="4499276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5496B3-F8AC-43A4-B014-6F6F1BBF2003}" type="datetimeFigureOut">
              <a:rPr lang="en-US" smtClean="0"/>
              <a:t>3/22/2019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0EB514-1F84-46A5-9C2D-BD88FC259AB2}" type="slidenum">
              <a:rPr lang="en-US" smtClean="0"/>
              <a:t>‹#›</a:t>
            </a:fld>
            <a:endParaRPr lang="en-US"/>
          </a:p>
        </p:txBody>
      </p:sp>
    </p:spTree>
    <p:extLst>
      <p:ext uri="{BB962C8B-B14F-4D97-AF65-F5344CB8AC3E}">
        <p14:creationId xmlns:p14="http://schemas.microsoft.com/office/powerpoint/2010/main" val="779480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bg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D90AA9E8-F8A4-44BB-83CC-A2E1F412D741}" type="datetime1">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1F483-FCE9-4CF0-A02A-6AE890D5F911}" type="slidenum">
              <a:rPr lang="en-US" smtClean="0"/>
              <a:t>‹#›</a:t>
            </a:fld>
            <a:endParaRPr lang="en-US"/>
          </a:p>
        </p:txBody>
      </p:sp>
    </p:spTree>
    <p:extLst>
      <p:ext uri="{BB962C8B-B14F-4D97-AF65-F5344CB8AC3E}">
        <p14:creationId xmlns:p14="http://schemas.microsoft.com/office/powerpoint/2010/main" val="25718482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0E115E8F-FDAF-4870-8265-65157972BA7C}" type="datetime1">
              <a:rPr lang="en-US" smtClean="0"/>
              <a:t>3/22/2019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91F483-FCE9-4CF0-A02A-6AE890D5F911}" type="slidenum">
              <a:rPr lang="en-US" smtClean="0"/>
              <a:t>‹#›</a:t>
            </a:fld>
            <a:endParaRPr lang="en-US"/>
          </a:p>
        </p:txBody>
      </p:sp>
    </p:spTree>
    <p:extLst>
      <p:ext uri="{BB962C8B-B14F-4D97-AF65-F5344CB8AC3E}">
        <p14:creationId xmlns:p14="http://schemas.microsoft.com/office/powerpoint/2010/main" val="2706234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49C3E3-16E3-4122-8262-02CB9B93FAE7}" type="datetime1">
              <a:rPr lang="en-US" smtClean="0"/>
              <a:t>3/22/2019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91F483-FCE9-4CF0-A02A-6AE890D5F911}" type="slidenum">
              <a:rPr lang="en-US" smtClean="0"/>
              <a:t>‹#›</a:t>
            </a:fld>
            <a:endParaRPr lang="en-US"/>
          </a:p>
        </p:txBody>
      </p:sp>
    </p:spTree>
    <p:extLst>
      <p:ext uri="{BB962C8B-B14F-4D97-AF65-F5344CB8AC3E}">
        <p14:creationId xmlns:p14="http://schemas.microsoft.com/office/powerpoint/2010/main" val="1608707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233363" indent="-233363">
              <a:buClr>
                <a:schemeClr val="accent2"/>
              </a:buClr>
              <a:buFont typeface="Arial" panose="020B0604020202020204" pitchFamily="34" charset="0"/>
              <a:buChar char="•"/>
              <a:defRPr sz="2400"/>
            </a:lvl1pPr>
            <a:lvl2pPr marL="685800" indent="-228600">
              <a:buClr>
                <a:schemeClr val="accent2"/>
              </a:buClr>
              <a:buFont typeface="Arial" panose="020B0604020202020204" pitchFamily="34" charset="0"/>
              <a:buChar char="•"/>
              <a:defRPr sz="2200"/>
            </a:lvl2pPr>
            <a:lvl3pPr marL="1143000" indent="-228600">
              <a:buClr>
                <a:schemeClr val="accent2"/>
              </a:buClr>
              <a:buFont typeface="Arial" panose="020B0604020202020204" pitchFamily="34" charset="0"/>
              <a:buChar char="•"/>
              <a:defRPr sz="2000"/>
            </a:lvl3pPr>
            <a:lvl4pPr marL="1600200" indent="-228600">
              <a:buClr>
                <a:schemeClr val="accent2"/>
              </a:buClr>
              <a:buFont typeface="Arial" panose="020B0604020202020204" pitchFamily="34" charset="0"/>
              <a:buChar char="•"/>
              <a:defRPr sz="1800"/>
            </a:lvl4pPr>
            <a:lvl5pPr marL="2057400" indent="-228600">
              <a:buClr>
                <a:schemeClr val="accent2"/>
              </a:buClr>
              <a:buFont typeface="Arial" panose="020B0604020202020204"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0DB29C-D69F-439E-B236-FD5AE1AAFBE5}" type="datetime1">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1F483-FCE9-4CF0-A02A-6AE890D5F911}" type="slidenum">
              <a:rPr lang="en-US" smtClean="0"/>
              <a:t>‹#›</a:t>
            </a:fld>
            <a:endParaRPr lang="en-US"/>
          </a:p>
        </p:txBody>
      </p:sp>
    </p:spTree>
    <p:extLst>
      <p:ext uri="{BB962C8B-B14F-4D97-AF65-F5344CB8AC3E}">
        <p14:creationId xmlns:p14="http://schemas.microsoft.com/office/powerpoint/2010/main" val="7807038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7E2D3-50E2-4D9B-9C65-7FD8762BDE1E}" type="datetime1">
              <a:rPr lang="en-US" smtClean="0"/>
              <a:t>3/22/2019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91F483-FCE9-4CF0-A02A-6AE890D5F911}" type="slidenum">
              <a:rPr lang="en-US" smtClean="0"/>
              <a:t>‹#›</a:t>
            </a:fld>
            <a:endParaRPr lang="en-US"/>
          </a:p>
        </p:txBody>
      </p:sp>
    </p:spTree>
    <p:extLst>
      <p:ext uri="{BB962C8B-B14F-4D97-AF65-F5344CB8AC3E}">
        <p14:creationId xmlns:p14="http://schemas.microsoft.com/office/powerpoint/2010/main" val="308261320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C585ADB3-C1A6-4C5C-BD94-76CF819EA98E}" type="datetime1">
              <a:rPr lang="en-US" smtClean="0"/>
              <a:t>3/22/2019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591F483-FCE9-4CF0-A02A-6AE890D5F911}" type="slidenum">
              <a:rPr lang="en-US" smtClean="0"/>
              <a:t>‹#›</a:t>
            </a:fld>
            <a:endParaRPr lang="en-US"/>
          </a:p>
        </p:txBody>
      </p:sp>
    </p:spTree>
    <p:extLst>
      <p:ext uri="{BB962C8B-B14F-4D97-AF65-F5344CB8AC3E}">
        <p14:creationId xmlns:p14="http://schemas.microsoft.com/office/powerpoint/2010/main" val="1285351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BC78750D-7C5A-49B7-98EF-CECE34FA880B}" type="datetime1">
              <a:rPr lang="en-US" smtClean="0"/>
              <a:t>3/22/2019</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C591F483-FCE9-4CF0-A02A-6AE890D5F911}" type="slidenum">
              <a:rPr lang="en-US" smtClean="0"/>
              <a:t>‹#›</a:t>
            </a:fld>
            <a:endParaRPr lang="en-US"/>
          </a:p>
        </p:txBody>
      </p:sp>
    </p:spTree>
    <p:extLst>
      <p:ext uri="{BB962C8B-B14F-4D97-AF65-F5344CB8AC3E}">
        <p14:creationId xmlns:p14="http://schemas.microsoft.com/office/powerpoint/2010/main" val="1043986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5621BAA4-3869-4B47-80EB-663A07DA270B}" type="datetime1">
              <a:rPr lang="en-US" smtClean="0"/>
              <a:t>3/22/2019</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C591F483-FCE9-4CF0-A02A-6AE890D5F911}" type="slidenum">
              <a:rPr lang="en-US" smtClean="0"/>
              <a:t>‹#›</a:t>
            </a:fld>
            <a:endParaRPr lang="en-US"/>
          </a:p>
        </p:txBody>
      </p:sp>
    </p:spTree>
    <p:extLst>
      <p:ext uri="{BB962C8B-B14F-4D97-AF65-F5344CB8AC3E}">
        <p14:creationId xmlns:p14="http://schemas.microsoft.com/office/powerpoint/2010/main" val="159233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B378BCD-6A65-41E2-97E5-62FA59B7C7D8}" type="datetime1">
              <a:rPr lang="en-US" smtClean="0"/>
              <a:t>3/22/2019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91F483-FCE9-4CF0-A02A-6AE890D5F911}" type="slidenum">
              <a:rPr lang="en-US" smtClean="0"/>
              <a:t>‹#›</a:t>
            </a:fld>
            <a:endParaRPr lang="en-US"/>
          </a:p>
        </p:txBody>
      </p:sp>
    </p:spTree>
    <p:extLst>
      <p:ext uri="{BB962C8B-B14F-4D97-AF65-F5344CB8AC3E}">
        <p14:creationId xmlns:p14="http://schemas.microsoft.com/office/powerpoint/2010/main" val="1952111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marL="2057400" indent="-228600" algn="l" rtl="0" eaLnBrk="1" latinLnBrk="0" hangingPunct="1">
              <a:lnSpc>
                <a:spcPct val="90000"/>
              </a:lnSpc>
              <a:spcBef>
                <a:spcPts val="250"/>
              </a:spcBef>
              <a:spcAft>
                <a:spcPts val="250"/>
              </a:spcAft>
              <a:buClr>
                <a:schemeClr val="accent2"/>
              </a:buClr>
              <a:buSzPts val="2400"/>
              <a:buFont typeface="Wingdings 2" panose="05020102010507070707" pitchFamily="18" charset="2"/>
              <a:buChar char=""/>
              <a:defRPr sz="16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marL="237744" indent="-237744" algn="l" rtl="0" eaLnBrk="1" latinLnBrk="0" hangingPunct="1">
              <a:lnSpc>
                <a:spcPct val="90000"/>
              </a:lnSpc>
              <a:spcBef>
                <a:spcPts val="1200"/>
              </a:spcBef>
              <a:spcAft>
                <a:spcPts val="0"/>
              </a:spcAft>
              <a:buClr>
                <a:schemeClr val="accent2"/>
              </a:buClr>
              <a:buSzPts val="2400"/>
              <a:buFont typeface="Wingdings 2" panose="05020102010507070707" pitchFamily="18" charset="2"/>
              <a:buChar char=""/>
            </a:pPr>
            <a:r>
              <a:rPr lang="en-US" sz="2400" kern="1200" dirty="0" smtClean="0">
                <a:solidFill>
                  <a:srgbClr val="595959"/>
                </a:solidFill>
                <a:effectLst/>
                <a:latin typeface="Corbel" panose="020B0503020204020204" pitchFamily="34" charset="0"/>
                <a:ea typeface="+mn-ea"/>
                <a:cs typeface="+mn-cs"/>
              </a:rPr>
              <a:t>Click to edit Master text styles</a:t>
            </a:r>
            <a:endParaRPr lang="en-US" sz="2400" dirty="0" smtClean="0">
              <a:effectLst/>
            </a:endParaRPr>
          </a:p>
          <a:p>
            <a:pPr marL="685800" indent="-228600" algn="l" rtl="0" eaLnBrk="1" latinLnBrk="0" hangingPunct="1">
              <a:lnSpc>
                <a:spcPct val="90000"/>
              </a:lnSpc>
              <a:spcBef>
                <a:spcPts val="250"/>
              </a:spcBef>
              <a:spcAft>
                <a:spcPts val="250"/>
              </a:spcAft>
            </a:pPr>
            <a:r>
              <a:rPr lang="en-US" sz="2200" kern="1200" dirty="0" smtClean="0">
                <a:solidFill>
                  <a:srgbClr val="595959"/>
                </a:solidFill>
                <a:effectLst/>
                <a:latin typeface="Corbel" panose="020B0503020204020204" pitchFamily="34" charset="0"/>
                <a:ea typeface="+mn-ea"/>
                <a:cs typeface="+mn-cs"/>
              </a:rPr>
              <a:t>Second level</a:t>
            </a:r>
            <a:endParaRPr lang="en-US" dirty="0" smtClean="0">
              <a:effectLst/>
            </a:endParaRPr>
          </a:p>
          <a:p>
            <a:pPr marL="1143000" indent="-228600" algn="l" rtl="0" eaLnBrk="1" latinLnBrk="0" hangingPunct="1">
              <a:lnSpc>
                <a:spcPct val="90000"/>
              </a:lnSpc>
              <a:spcBef>
                <a:spcPts val="250"/>
              </a:spcBef>
              <a:spcAft>
                <a:spcPts val="250"/>
              </a:spcAft>
            </a:pPr>
            <a:r>
              <a:rPr lang="en-US" sz="2000" kern="1200" dirty="0" smtClean="0">
                <a:solidFill>
                  <a:srgbClr val="595959"/>
                </a:solidFill>
                <a:effectLst/>
                <a:latin typeface="Corbel" panose="020B0503020204020204" pitchFamily="34" charset="0"/>
                <a:ea typeface="+mn-ea"/>
                <a:cs typeface="+mn-cs"/>
              </a:rPr>
              <a:t>Third level</a:t>
            </a:r>
            <a:endParaRPr lang="en-US" dirty="0" smtClean="0">
              <a:effectLst/>
            </a:endParaRPr>
          </a:p>
          <a:p>
            <a:pPr marL="1600200" indent="-228600" algn="l" rtl="0" eaLnBrk="1" latinLnBrk="0" hangingPunct="1">
              <a:lnSpc>
                <a:spcPct val="90000"/>
              </a:lnSpc>
              <a:spcBef>
                <a:spcPts val="250"/>
              </a:spcBef>
              <a:spcAft>
                <a:spcPts val="250"/>
              </a:spcAft>
            </a:pPr>
            <a:r>
              <a:rPr lang="en-US" sz="1800" kern="1200" dirty="0" smtClean="0">
                <a:solidFill>
                  <a:srgbClr val="595959"/>
                </a:solidFill>
                <a:effectLst/>
                <a:latin typeface="Corbel" panose="020B0503020204020204" pitchFamily="34" charset="0"/>
                <a:ea typeface="+mn-ea"/>
                <a:cs typeface="+mn-cs"/>
              </a:rPr>
              <a:t>Fourth level</a:t>
            </a:r>
            <a:endParaRPr lang="en-US" dirty="0" smtClean="0">
              <a:effectLst/>
            </a:endParaRPr>
          </a:p>
          <a:p>
            <a:pPr marL="2057400" indent="-228600" algn="l" rtl="0" eaLnBrk="1" latinLnBrk="0" hangingPunct="1">
              <a:lnSpc>
                <a:spcPct val="90000"/>
              </a:lnSpc>
              <a:spcBef>
                <a:spcPts val="250"/>
              </a:spcBef>
              <a:spcAft>
                <a:spcPts val="250"/>
              </a:spcAft>
            </a:pPr>
            <a:r>
              <a:rPr lang="en-US" sz="1800" kern="1200" dirty="0" smtClean="0">
                <a:solidFill>
                  <a:srgbClr val="595959"/>
                </a:solidFill>
                <a:effectLst/>
                <a:latin typeface="Corbel" panose="020B0503020204020204" pitchFamily="34" charset="0"/>
                <a:ea typeface="+mn-ea"/>
                <a:cs typeface="+mn-cs"/>
              </a:rPr>
              <a:t>Fifth level</a:t>
            </a:r>
            <a:endParaRPr lang="en-US" dirty="0">
              <a:effectLst/>
            </a:endParaRP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FDD4D2F-8477-4D70-8E14-6177B861F94F}" type="datetime1">
              <a:rPr lang="en-US" smtClean="0"/>
              <a:t>3/22/2019</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C591F483-FCE9-4CF0-A02A-6AE890D5F911}" type="slidenum">
              <a:rPr lang="en-US" smtClean="0"/>
              <a:t>‹#›</a:t>
            </a:fld>
            <a:endParaRPr lang="en-US"/>
          </a:p>
        </p:txBody>
      </p:sp>
    </p:spTree>
    <p:extLst>
      <p:ext uri="{BB962C8B-B14F-4D97-AF65-F5344CB8AC3E}">
        <p14:creationId xmlns:p14="http://schemas.microsoft.com/office/powerpoint/2010/main" val="2422619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1AED0BD6-75C4-4745-A5C4-905F4DB2A0D0}" type="datetime1">
              <a:rPr lang="en-US" smtClean="0"/>
              <a:t>3/22/2019</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C591F483-FCE9-4CF0-A02A-6AE890D5F911}" type="slidenum">
              <a:rPr lang="en-US" smtClean="0"/>
              <a:t>‹#›</a:t>
            </a:fld>
            <a:endParaRPr lang="en-US"/>
          </a:p>
        </p:txBody>
      </p:sp>
    </p:spTree>
    <p:extLst>
      <p:ext uri="{BB962C8B-B14F-4D97-AF65-F5344CB8AC3E}">
        <p14:creationId xmlns:p14="http://schemas.microsoft.com/office/powerpoint/2010/main" val="4221966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139709"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65212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722336" y="864108"/>
            <a:ext cx="7462132" cy="5120640"/>
          </a:xfrm>
          <a:prstGeom prst="rect">
            <a:avLst/>
          </a:prstGeom>
        </p:spPr>
        <p:txBody>
          <a:bodyPr vert="horz" lIns="91440" tIns="45720" rIns="91440" bIns="45720" rtlCol="0" anchor="ct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C9D9698F-70A2-404C-89F8-9D4092C34D42}" type="datetime1">
              <a:rPr lang="en-US" smtClean="0"/>
              <a:t>3/22/2019</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C591F483-FCE9-4CF0-A02A-6AE890D5F911}" type="slidenum">
              <a:rPr lang="en-US" smtClean="0"/>
              <a:t>‹#›</a:t>
            </a:fld>
            <a:endParaRPr lang="en-US"/>
          </a:p>
        </p:txBody>
      </p:sp>
    </p:spTree>
    <p:extLst>
      <p:ext uri="{BB962C8B-B14F-4D97-AF65-F5344CB8AC3E}">
        <p14:creationId xmlns:p14="http://schemas.microsoft.com/office/powerpoint/2010/main" val="950942368"/>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233363" indent="-233363" algn="l" defTabSz="914400" rtl="0" eaLnBrk="1" latinLnBrk="0" hangingPunct="1">
        <a:lnSpc>
          <a:spcPct val="90000"/>
        </a:lnSpc>
        <a:spcBef>
          <a:spcPts val="1200"/>
        </a:spcBef>
        <a:buClr>
          <a:schemeClr val="accent2"/>
        </a:buClr>
        <a:buFont typeface="Wingdings 2" pitchFamily="18" charset="2"/>
        <a:buChar char=""/>
        <a:defRPr sz="24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250"/>
        </a:spcBef>
        <a:spcAft>
          <a:spcPts val="250"/>
        </a:spcAft>
        <a:buClr>
          <a:schemeClr val="accent2"/>
        </a:buClr>
        <a:buFont typeface="Wingdings 2" pitchFamily="18" charset="2"/>
        <a:buChar char=""/>
        <a:defRPr sz="22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250"/>
        </a:spcBef>
        <a:spcAft>
          <a:spcPts val="250"/>
        </a:spcAft>
        <a:buClr>
          <a:schemeClr val="accent2"/>
        </a:buClr>
        <a:buFont typeface="Wingdings 2" pitchFamily="18" charset="2"/>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250"/>
        </a:spcBef>
        <a:spcAft>
          <a:spcPts val="250"/>
        </a:spcAft>
        <a:buClr>
          <a:schemeClr val="accent2"/>
        </a:buClr>
        <a:buFont typeface="Wingdings 2" pitchFamily="18" charset="2"/>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250"/>
        </a:spcBef>
        <a:spcAft>
          <a:spcPts val="250"/>
        </a:spcAft>
        <a:buClr>
          <a:schemeClr val="accent2"/>
        </a:buClr>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can I do with a math major?</a:t>
            </a:r>
            <a:endParaRPr lang="en-US" dirty="0"/>
          </a:p>
        </p:txBody>
      </p:sp>
      <p:sp>
        <p:nvSpPr>
          <p:cNvPr id="3" name="Subtitle 2"/>
          <p:cNvSpPr>
            <a:spLocks noGrp="1"/>
          </p:cNvSpPr>
          <p:nvPr>
            <p:ph type="subTitle" idx="1"/>
          </p:nvPr>
        </p:nvSpPr>
        <p:spPr/>
        <p:txBody>
          <a:bodyPr>
            <a:normAutofit/>
          </a:bodyPr>
          <a:lstStyle/>
          <a:p>
            <a:r>
              <a:rPr lang="en-US" sz="2600" dirty="0" smtClean="0"/>
              <a:t>Acknowledgements: Jonathan Adler</a:t>
            </a:r>
          </a:p>
          <a:p>
            <a:r>
              <a:rPr lang="en-US" dirty="0" smtClean="0"/>
              <a:t>PIC Math – Brigham Young </a:t>
            </a:r>
            <a:r>
              <a:rPr lang="en-US" dirty="0" smtClean="0"/>
              <a:t>University</a:t>
            </a:r>
            <a:endParaRPr lang="en-US" dirty="0"/>
          </a:p>
        </p:txBody>
      </p:sp>
    </p:spTree>
    <p:extLst>
      <p:ext uri="{BB962C8B-B14F-4D97-AF65-F5344CB8AC3E}">
        <p14:creationId xmlns:p14="http://schemas.microsoft.com/office/powerpoint/2010/main" val="1470046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3 math problems I never saw in school but show up all the time in industry</a:t>
            </a:r>
          </a:p>
        </p:txBody>
      </p:sp>
      <p:sp>
        <p:nvSpPr>
          <p:cNvPr id="3" name="Content Placeholder 2"/>
          <p:cNvSpPr>
            <a:spLocks noGrp="1"/>
          </p:cNvSpPr>
          <p:nvPr>
            <p:ph idx="1"/>
          </p:nvPr>
        </p:nvSpPr>
        <p:spPr/>
        <p:txBody>
          <a:bodyPr anchor="t"/>
          <a:lstStyle/>
          <a:p>
            <a:pPr>
              <a:buNone/>
            </a:pPr>
            <a:r>
              <a:rPr lang="en-US" dirty="0" smtClean="0"/>
              <a:t>1. Given a sequence of numbers taken by sampling something at a constant interval, predict the next numbers in the sequence.</a:t>
            </a:r>
            <a:endParaRPr lang="en-US" dirty="0"/>
          </a:p>
        </p:txBody>
      </p:sp>
      <p:graphicFrame>
        <p:nvGraphicFramePr>
          <p:cNvPr id="4" name="Chart 3"/>
          <p:cNvGraphicFramePr/>
          <p:nvPr>
            <p:extLst>
              <p:ext uri="{D42A27DB-BD31-4B8C-83A1-F6EECF244321}">
                <p14:modId xmlns:p14="http://schemas.microsoft.com/office/powerpoint/2010/main" val="411657075"/>
              </p:ext>
            </p:extLst>
          </p:nvPr>
        </p:nvGraphicFramePr>
        <p:xfrm>
          <a:off x="4029694" y="2027711"/>
          <a:ext cx="6096000" cy="4064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40895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chart seriesIdx="0" categoryIdx="-4" bldStep="series"/>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chart seriesIdx="1" categoryIdx="-4" bldStep="series"/>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series"/>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3 math problems I never saw in school but show up all the time in industry</a:t>
            </a:r>
          </a:p>
        </p:txBody>
      </p:sp>
      <p:sp>
        <p:nvSpPr>
          <p:cNvPr id="3" name="Content Placeholder 2"/>
          <p:cNvSpPr>
            <a:spLocks noGrp="1"/>
          </p:cNvSpPr>
          <p:nvPr>
            <p:ph idx="1"/>
          </p:nvPr>
        </p:nvSpPr>
        <p:spPr/>
        <p:txBody>
          <a:bodyPr anchor="t"/>
          <a:lstStyle/>
          <a:p>
            <a:pPr>
              <a:buNone/>
            </a:pPr>
            <a:r>
              <a:rPr lang="en-US" dirty="0" smtClean="0"/>
              <a:t>2. Say you are running a major online store and a customer is currently using your website. Before they check out, you get the chance to show them </a:t>
            </a:r>
            <a:r>
              <a:rPr lang="en-US" i="1" dirty="0" smtClean="0"/>
              <a:t>one</a:t>
            </a:r>
            <a:r>
              <a:rPr lang="en-US" dirty="0" smtClean="0"/>
              <a:t> more product. Use math to figure out which product to show them.</a:t>
            </a:r>
            <a:endParaRPr lang="en-US" dirty="0"/>
          </a:p>
        </p:txBody>
      </p:sp>
      <p:pic>
        <p:nvPicPr>
          <p:cNvPr id="5" name="Picture 4" descr="amazon.png"/>
          <p:cNvPicPr>
            <a:picLocks noChangeAspect="1"/>
          </p:cNvPicPr>
          <p:nvPr/>
        </p:nvPicPr>
        <p:blipFill>
          <a:blip r:embed="rId2" cstate="print"/>
          <a:stretch>
            <a:fillRect/>
          </a:stretch>
        </p:blipFill>
        <p:spPr>
          <a:xfrm>
            <a:off x="5852978" y="3033156"/>
            <a:ext cx="3200847" cy="2505425"/>
          </a:xfrm>
          <a:prstGeom prst="rect">
            <a:avLst/>
          </a:prstGeom>
        </p:spPr>
      </p:pic>
    </p:spTree>
    <p:extLst>
      <p:ext uri="{BB962C8B-B14F-4D97-AF65-F5344CB8AC3E}">
        <p14:creationId xmlns:p14="http://schemas.microsoft.com/office/powerpoint/2010/main" val="34768368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3 math problems I never saw in school but show up all the time in industry</a:t>
            </a:r>
          </a:p>
        </p:txBody>
      </p:sp>
      <p:sp>
        <p:nvSpPr>
          <p:cNvPr id="3" name="Content Placeholder 2"/>
          <p:cNvSpPr>
            <a:spLocks noGrp="1"/>
          </p:cNvSpPr>
          <p:nvPr>
            <p:ph idx="1"/>
          </p:nvPr>
        </p:nvSpPr>
        <p:spPr/>
        <p:txBody>
          <a:bodyPr anchor="t"/>
          <a:lstStyle/>
          <a:p>
            <a:pPr>
              <a:buNone/>
            </a:pPr>
            <a:r>
              <a:rPr lang="en-US" dirty="0" smtClean="0"/>
              <a:t>3. Given a set of data, partition it into related groups</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4303815" y="2079088"/>
            <a:ext cx="5984196" cy="3600450"/>
          </a:xfrm>
          <a:prstGeom prst="rect">
            <a:avLst/>
          </a:prstGeom>
          <a:noFill/>
          <a:ln w="9525">
            <a:noFill/>
            <a:miter lim="800000"/>
            <a:headEnd/>
            <a:tailEnd/>
          </a:ln>
          <a:effectLst/>
        </p:spPr>
      </p:pic>
      <p:sp>
        <p:nvSpPr>
          <p:cNvPr id="5" name="Oval 4"/>
          <p:cNvSpPr/>
          <p:nvPr/>
        </p:nvSpPr>
        <p:spPr>
          <a:xfrm>
            <a:off x="5142015" y="3755488"/>
            <a:ext cx="2362200" cy="1524000"/>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894615" y="2764888"/>
            <a:ext cx="2362200" cy="1524000"/>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4684816" y="5355688"/>
            <a:ext cx="2242409" cy="369332"/>
          </a:xfrm>
          <a:prstGeom prst="rect">
            <a:avLst/>
          </a:prstGeom>
          <a:noFill/>
        </p:spPr>
        <p:txBody>
          <a:bodyPr wrap="none" rtlCol="0">
            <a:spAutoFit/>
          </a:bodyPr>
          <a:lstStyle/>
          <a:p>
            <a:r>
              <a:rPr lang="en-US" b="1" dirty="0">
                <a:solidFill>
                  <a:srgbClr val="C00000"/>
                </a:solidFill>
              </a:rPr>
              <a:t>Standard Population</a:t>
            </a:r>
          </a:p>
        </p:txBody>
      </p:sp>
      <p:sp>
        <p:nvSpPr>
          <p:cNvPr id="8" name="TextBox 7"/>
          <p:cNvSpPr txBox="1"/>
          <p:nvPr/>
        </p:nvSpPr>
        <p:spPr>
          <a:xfrm>
            <a:off x="8799615" y="2612488"/>
            <a:ext cx="1436612" cy="369332"/>
          </a:xfrm>
          <a:prstGeom prst="rect">
            <a:avLst/>
          </a:prstGeom>
          <a:noFill/>
        </p:spPr>
        <p:txBody>
          <a:bodyPr wrap="none" rtlCol="0">
            <a:spAutoFit/>
          </a:bodyPr>
          <a:lstStyle/>
          <a:p>
            <a:r>
              <a:rPr lang="en-US" b="1" dirty="0">
                <a:solidFill>
                  <a:srgbClr val="C00000"/>
                </a:solidFill>
              </a:rPr>
              <a:t>Math Majors</a:t>
            </a:r>
          </a:p>
        </p:txBody>
      </p:sp>
    </p:spTree>
    <p:extLst>
      <p:ext uri="{BB962C8B-B14F-4D97-AF65-F5344CB8AC3E}">
        <p14:creationId xmlns:p14="http://schemas.microsoft.com/office/powerpoint/2010/main" val="181366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“‘mathematician’ returned zero results”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When searching for my first job, there were zero jobs labelled “mathematician”</a:t>
            </a:r>
          </a:p>
          <a:p>
            <a:r>
              <a:rPr lang="en-US" dirty="0" smtClean="0"/>
              <a:t>Lots of jobs would take math majors</a:t>
            </a:r>
          </a:p>
          <a:p>
            <a:r>
              <a:rPr lang="en-US" dirty="0" smtClean="0"/>
              <a:t>“If they’re hiring math majors, that must mean I’ll be doing math! Let’s see how it goes!”</a:t>
            </a:r>
          </a:p>
        </p:txBody>
      </p:sp>
      <p:sp>
        <p:nvSpPr>
          <p:cNvPr id="4" name="Slide Number Placeholder 3"/>
          <p:cNvSpPr>
            <a:spLocks noGrp="1"/>
          </p:cNvSpPr>
          <p:nvPr>
            <p:ph type="sldNum" sz="quarter" idx="12"/>
          </p:nvPr>
        </p:nvSpPr>
        <p:spPr/>
        <p:txBody>
          <a:bodyPr/>
          <a:lstStyle/>
          <a:p>
            <a:fld id="{C591F483-FCE9-4CF0-A02A-6AE890D5F911}" type="slidenum">
              <a:rPr lang="en-US" smtClean="0"/>
              <a:t>2</a:t>
            </a:fld>
            <a:endParaRPr lang="en-US"/>
          </a:p>
        </p:txBody>
      </p:sp>
    </p:spTree>
    <p:extLst>
      <p:ext uri="{BB962C8B-B14F-4D97-AF65-F5344CB8AC3E}">
        <p14:creationId xmlns:p14="http://schemas.microsoft.com/office/powerpoint/2010/main" val="1915203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Vistaprint</a:t>
            </a:r>
            <a:endParaRPr lang="en-US" dirty="0"/>
          </a:p>
        </p:txBody>
      </p:sp>
      <p:sp>
        <p:nvSpPr>
          <p:cNvPr id="3" name="Content Placeholder 2"/>
          <p:cNvSpPr>
            <a:spLocks noGrp="1"/>
          </p:cNvSpPr>
          <p:nvPr>
            <p:ph idx="1"/>
          </p:nvPr>
        </p:nvSpPr>
        <p:spPr/>
        <p:txBody>
          <a:bodyPr>
            <a:normAutofit/>
          </a:bodyPr>
          <a:lstStyle/>
          <a:p>
            <a:r>
              <a:rPr lang="en-US" dirty="0" err="1" smtClean="0"/>
              <a:t>Vistaprint</a:t>
            </a:r>
            <a:r>
              <a:rPr lang="en-US" dirty="0" smtClean="0"/>
              <a:t> sells custom printed business cards online</a:t>
            </a:r>
          </a:p>
          <a:p>
            <a:r>
              <a:rPr lang="en-US" dirty="0" smtClean="0"/>
              <a:t>Job description: maintain the statistical models used to forecast the business</a:t>
            </a:r>
          </a:p>
          <a:p>
            <a:r>
              <a:rPr lang="en-US" dirty="0" smtClean="0"/>
              <a:t>What that meant…</a:t>
            </a:r>
          </a:p>
        </p:txBody>
      </p:sp>
      <p:sp>
        <p:nvSpPr>
          <p:cNvPr id="4" name="Slide Number Placeholder 3"/>
          <p:cNvSpPr>
            <a:spLocks noGrp="1"/>
          </p:cNvSpPr>
          <p:nvPr>
            <p:ph type="sldNum" sz="quarter" idx="12"/>
          </p:nvPr>
        </p:nvSpPr>
        <p:spPr/>
        <p:txBody>
          <a:bodyPr/>
          <a:lstStyle/>
          <a:p>
            <a:fld id="{C591F483-FCE9-4CF0-A02A-6AE890D5F911}" type="slidenum">
              <a:rPr lang="en-US" smtClean="0"/>
              <a:t>3</a:t>
            </a:fld>
            <a:endParaRPr lang="en-US"/>
          </a:p>
        </p:txBody>
      </p:sp>
      <p:sp>
        <p:nvSpPr>
          <p:cNvPr id="6" name="Content Placeholder 2"/>
          <p:cNvSpPr txBox="1">
            <a:spLocks/>
          </p:cNvSpPr>
          <p:nvPr/>
        </p:nvSpPr>
        <p:spPr>
          <a:xfrm>
            <a:off x="3874736" y="4369776"/>
            <a:ext cx="7462132" cy="1767371"/>
          </a:xfrm>
          <a:prstGeom prst="rect">
            <a:avLst/>
          </a:prstGeom>
        </p:spPr>
        <p:txBody>
          <a:bodyPr vert="horz" lIns="91440" tIns="45720" rIns="91440" bIns="45720" rtlCol="0" anchor="ctr">
            <a:normAutofit/>
          </a:bodyPr>
          <a:lstStyle>
            <a:lvl1pPr marL="233363" indent="-233363" algn="l" defTabSz="914400" rtl="0" eaLnBrk="1" latinLnBrk="0" hangingPunct="1">
              <a:lnSpc>
                <a:spcPct val="90000"/>
              </a:lnSpc>
              <a:spcBef>
                <a:spcPts val="1200"/>
              </a:spcBef>
              <a:buClr>
                <a:schemeClr val="accent2"/>
              </a:buClr>
              <a:buFont typeface="Arial" panose="020B0604020202020204" pitchFamily="34" charset="0"/>
              <a:buChar char="•"/>
              <a:defRPr sz="24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90000"/>
              </a:lnSpc>
              <a:spcBef>
                <a:spcPts val="250"/>
              </a:spcBef>
              <a:spcAft>
                <a:spcPts val="250"/>
              </a:spcAft>
              <a:buClr>
                <a:schemeClr val="accent2"/>
              </a:buClr>
              <a:buFont typeface="Arial" panose="020B0604020202020204" pitchFamily="34" charset="0"/>
              <a:buChar char="•"/>
              <a:defRPr sz="22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90000"/>
              </a:lnSpc>
              <a:spcBef>
                <a:spcPts val="250"/>
              </a:spcBef>
              <a:spcAft>
                <a:spcPts val="250"/>
              </a:spcAft>
              <a:buClr>
                <a:schemeClr val="accent2"/>
              </a:buClr>
              <a:buFont typeface="Arial" panose="020B0604020202020204" pitchFamily="34" charset="0"/>
              <a:buChar char="•"/>
              <a:defRPr sz="20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90000"/>
              </a:lnSpc>
              <a:spcBef>
                <a:spcPts val="250"/>
              </a:spcBef>
              <a:spcAft>
                <a:spcPts val="250"/>
              </a:spcAft>
              <a:buClr>
                <a:schemeClr val="accent2"/>
              </a:buClr>
              <a:buFont typeface="Arial" panose="020B0604020202020204"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90000"/>
              </a:lnSpc>
              <a:spcBef>
                <a:spcPts val="250"/>
              </a:spcBef>
              <a:spcAft>
                <a:spcPts val="250"/>
              </a:spcAft>
              <a:buClr>
                <a:schemeClr val="accent2"/>
              </a:buClr>
              <a:buFont typeface="Arial" panose="020B0604020202020204"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pPr lvl="1"/>
            <a:r>
              <a:rPr lang="en-US" dirty="0"/>
              <a:t>Press the button in SAS once a month that spits out the forecast. </a:t>
            </a:r>
          </a:p>
          <a:p>
            <a:pPr lvl="1"/>
            <a:r>
              <a:rPr lang="en-US" dirty="0"/>
              <a:t>Paste the results into excel and make charts</a:t>
            </a:r>
          </a:p>
          <a:p>
            <a:pPr lvl="1"/>
            <a:r>
              <a:rPr lang="en-US" dirty="0"/>
              <a:t>Paste the charts into </a:t>
            </a:r>
            <a:r>
              <a:rPr lang="en-US" dirty="0" err="1"/>
              <a:t>Powerpoint</a:t>
            </a:r>
            <a:r>
              <a:rPr lang="en-US" dirty="0"/>
              <a:t>.</a:t>
            </a:r>
          </a:p>
        </p:txBody>
      </p:sp>
    </p:spTree>
    <p:extLst>
      <p:ext uri="{BB962C8B-B14F-4D97-AF65-F5344CB8AC3E}">
        <p14:creationId xmlns:p14="http://schemas.microsoft.com/office/powerpoint/2010/main" val="2065268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a:t>
            </a:r>
            <a:br>
              <a:rPr lang="en-US" dirty="0" smtClean="0"/>
            </a:br>
            <a:r>
              <a:rPr lang="en-US" dirty="0" smtClean="0"/>
              <a:t>Difference between “Math” and “</a:t>
            </a:r>
            <a:r>
              <a:rPr lang="en-US" dirty="0" err="1" smtClean="0"/>
              <a:t>mathy</a:t>
            </a:r>
            <a:r>
              <a:rPr lang="en-US" dirty="0" smtClean="0"/>
              <a:t>”</a:t>
            </a:r>
            <a:endParaRPr lang="en-US" dirty="0"/>
          </a:p>
        </p:txBody>
      </p:sp>
      <p:sp>
        <p:nvSpPr>
          <p:cNvPr id="4" name="Slide Number Placeholder 3"/>
          <p:cNvSpPr>
            <a:spLocks noGrp="1"/>
          </p:cNvSpPr>
          <p:nvPr>
            <p:ph type="sldNum" sz="quarter" idx="12"/>
          </p:nvPr>
        </p:nvSpPr>
        <p:spPr/>
        <p:txBody>
          <a:bodyPr/>
          <a:lstStyle/>
          <a:p>
            <a:fld id="{C591F483-FCE9-4CF0-A02A-6AE890D5F911}" type="slidenum">
              <a:rPr lang="en-US" smtClean="0"/>
              <a:t>4</a:t>
            </a:fld>
            <a:endParaRPr lang="en-US" dirty="0"/>
          </a:p>
        </p:txBody>
      </p:sp>
      <p:cxnSp>
        <p:nvCxnSpPr>
          <p:cNvPr id="6" name="Straight Arrow Connector 5"/>
          <p:cNvCxnSpPr/>
          <p:nvPr/>
        </p:nvCxnSpPr>
        <p:spPr>
          <a:xfrm flipV="1">
            <a:off x="4754329" y="1222744"/>
            <a:ext cx="1" cy="4412401"/>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21286" y="3044808"/>
            <a:ext cx="1144922" cy="445674"/>
          </a:xfrm>
          <a:prstGeom prst="rect">
            <a:avLst/>
          </a:prstGeom>
        </p:spPr>
        <p:txBody>
          <a:bodyPr vert="horz" wrap="none" lIns="91440" tIns="45720" rIns="91440" bIns="45720" rtlCol="0" anchor="t" anchorCtr="0">
            <a:normAutofit/>
          </a:bodyPr>
          <a:lstStyle/>
          <a:p>
            <a:pPr marL="0" indent="0" algn="ctr">
              <a:buNone/>
            </a:pPr>
            <a:r>
              <a:rPr lang="en-US" dirty="0" smtClean="0">
                <a:solidFill>
                  <a:schemeClr val="accent2"/>
                </a:solidFill>
              </a:rPr>
              <a:t>“</a:t>
            </a:r>
            <a:r>
              <a:rPr lang="en-US" dirty="0" err="1" smtClean="0">
                <a:solidFill>
                  <a:schemeClr val="accent2"/>
                </a:solidFill>
              </a:rPr>
              <a:t>mathy</a:t>
            </a:r>
            <a:r>
              <a:rPr lang="en-US" dirty="0" smtClean="0">
                <a:solidFill>
                  <a:schemeClr val="accent2"/>
                </a:solidFill>
              </a:rPr>
              <a:t>” work</a:t>
            </a:r>
          </a:p>
        </p:txBody>
      </p:sp>
      <p:sp>
        <p:nvSpPr>
          <p:cNvPr id="8" name="TextBox 7"/>
          <p:cNvSpPr txBox="1"/>
          <p:nvPr/>
        </p:nvSpPr>
        <p:spPr>
          <a:xfrm>
            <a:off x="3321286" y="1251428"/>
            <a:ext cx="1144922" cy="445674"/>
          </a:xfrm>
          <a:prstGeom prst="rect">
            <a:avLst/>
          </a:prstGeom>
        </p:spPr>
        <p:txBody>
          <a:bodyPr vert="horz" wrap="none" lIns="91440" tIns="45720" rIns="91440" bIns="45720" rtlCol="0" anchor="t" anchorCtr="0">
            <a:normAutofit/>
          </a:bodyPr>
          <a:lstStyle/>
          <a:p>
            <a:pPr marL="0" indent="0" algn="ctr">
              <a:buNone/>
            </a:pPr>
            <a:r>
              <a:rPr lang="en-US" dirty="0" smtClean="0">
                <a:solidFill>
                  <a:schemeClr val="accent2"/>
                </a:solidFill>
              </a:rPr>
              <a:t>“Math” work</a:t>
            </a:r>
          </a:p>
        </p:txBody>
      </p:sp>
      <p:sp>
        <p:nvSpPr>
          <p:cNvPr id="15" name="TextBox 14"/>
          <p:cNvSpPr txBox="1"/>
          <p:nvPr/>
        </p:nvSpPr>
        <p:spPr>
          <a:xfrm>
            <a:off x="3321286" y="5283863"/>
            <a:ext cx="1254642" cy="445674"/>
          </a:xfrm>
          <a:prstGeom prst="rect">
            <a:avLst/>
          </a:prstGeom>
        </p:spPr>
        <p:txBody>
          <a:bodyPr vert="horz" wrap="none" lIns="91440" tIns="45720" rIns="91440" bIns="45720" rtlCol="0" anchor="t" anchorCtr="0">
            <a:normAutofit/>
          </a:bodyPr>
          <a:lstStyle/>
          <a:p>
            <a:pPr marL="0" indent="0" algn="ctr">
              <a:buNone/>
            </a:pPr>
            <a:r>
              <a:rPr lang="en-US" dirty="0" smtClean="0">
                <a:solidFill>
                  <a:schemeClr val="accent2"/>
                </a:solidFill>
              </a:rPr>
              <a:t>Office work</a:t>
            </a:r>
          </a:p>
        </p:txBody>
      </p:sp>
      <p:sp>
        <p:nvSpPr>
          <p:cNvPr id="21" name="TextBox 20"/>
          <p:cNvSpPr txBox="1"/>
          <p:nvPr/>
        </p:nvSpPr>
        <p:spPr>
          <a:xfrm>
            <a:off x="5042451" y="1123837"/>
            <a:ext cx="4604525" cy="4605700"/>
          </a:xfrm>
          <a:prstGeom prst="rect">
            <a:avLst/>
          </a:prstGeom>
        </p:spPr>
        <p:txBody>
          <a:bodyPr vert="horz" wrap="none" lIns="91440" tIns="45720" rIns="91440" bIns="45720" rtlCol="0" anchor="t" anchorCtr="0">
            <a:normAutofit fontScale="92500" lnSpcReduction="10000"/>
          </a:bodyPr>
          <a:lstStyle/>
          <a:p>
            <a:pPr marL="0" indent="0">
              <a:lnSpc>
                <a:spcPct val="200000"/>
              </a:lnSpc>
              <a:buNone/>
            </a:pPr>
            <a:r>
              <a:rPr lang="en-US" dirty="0" smtClean="0">
                <a:solidFill>
                  <a:schemeClr val="tx1">
                    <a:lumMod val="65000"/>
                    <a:lumOff val="35000"/>
                  </a:schemeClr>
                </a:solidFill>
              </a:rPr>
              <a:t>Proving theorems</a:t>
            </a:r>
          </a:p>
          <a:p>
            <a:pPr>
              <a:lnSpc>
                <a:spcPct val="200000"/>
              </a:lnSpc>
            </a:pPr>
            <a:r>
              <a:rPr lang="en-US" dirty="0">
                <a:solidFill>
                  <a:schemeClr val="tx1">
                    <a:lumMod val="65000"/>
                    <a:lumOff val="35000"/>
                  </a:schemeClr>
                </a:solidFill>
              </a:rPr>
              <a:t>Developing new </a:t>
            </a:r>
            <a:r>
              <a:rPr lang="en-US" dirty="0" smtClean="0">
                <a:solidFill>
                  <a:schemeClr val="tx1">
                    <a:lumMod val="65000"/>
                    <a:lumOff val="35000"/>
                  </a:schemeClr>
                </a:solidFill>
              </a:rPr>
              <a:t>methods</a:t>
            </a:r>
          </a:p>
          <a:p>
            <a:pPr>
              <a:lnSpc>
                <a:spcPct val="200000"/>
              </a:lnSpc>
            </a:pPr>
            <a:r>
              <a:rPr lang="en-US" dirty="0">
                <a:solidFill>
                  <a:schemeClr val="tx1">
                    <a:lumMod val="65000"/>
                    <a:lumOff val="35000"/>
                  </a:schemeClr>
                </a:solidFill>
              </a:rPr>
              <a:t>Finding new applications for existing </a:t>
            </a:r>
            <a:r>
              <a:rPr lang="en-US" dirty="0" smtClean="0">
                <a:solidFill>
                  <a:schemeClr val="tx1">
                    <a:lumMod val="65000"/>
                    <a:lumOff val="35000"/>
                  </a:schemeClr>
                </a:solidFill>
              </a:rPr>
              <a:t>methods</a:t>
            </a:r>
          </a:p>
          <a:p>
            <a:pPr>
              <a:lnSpc>
                <a:spcPct val="200000"/>
              </a:lnSpc>
            </a:pPr>
            <a:r>
              <a:rPr lang="en-US" dirty="0" smtClean="0">
                <a:solidFill>
                  <a:schemeClr val="tx1">
                    <a:lumMod val="65000"/>
                    <a:lumOff val="35000"/>
                  </a:schemeClr>
                </a:solidFill>
              </a:rPr>
              <a:t>Using existing methods in conventional ways</a:t>
            </a:r>
          </a:p>
          <a:p>
            <a:pPr>
              <a:lnSpc>
                <a:spcPct val="200000"/>
              </a:lnSpc>
            </a:pPr>
            <a:r>
              <a:rPr lang="en-US" dirty="0">
                <a:solidFill>
                  <a:schemeClr val="tx1">
                    <a:lumMod val="65000"/>
                    <a:lumOff val="35000"/>
                  </a:schemeClr>
                </a:solidFill>
              </a:rPr>
              <a:t>Manipulating data in interesting ways</a:t>
            </a:r>
          </a:p>
          <a:p>
            <a:pPr>
              <a:lnSpc>
                <a:spcPct val="200000"/>
              </a:lnSpc>
            </a:pPr>
            <a:r>
              <a:rPr lang="en-US" dirty="0">
                <a:solidFill>
                  <a:schemeClr val="tx1">
                    <a:lumMod val="65000"/>
                    <a:lumOff val="35000"/>
                  </a:schemeClr>
                </a:solidFill>
              </a:rPr>
              <a:t>Manipulating data in </a:t>
            </a:r>
            <a:r>
              <a:rPr lang="en-US" dirty="0" smtClean="0">
                <a:solidFill>
                  <a:schemeClr val="tx1">
                    <a:lumMod val="65000"/>
                    <a:lumOff val="35000"/>
                  </a:schemeClr>
                </a:solidFill>
              </a:rPr>
              <a:t>Excel</a:t>
            </a:r>
          </a:p>
          <a:p>
            <a:pPr>
              <a:lnSpc>
                <a:spcPct val="200000"/>
              </a:lnSpc>
            </a:pPr>
            <a:r>
              <a:rPr lang="en-US" dirty="0">
                <a:solidFill>
                  <a:schemeClr val="tx1">
                    <a:lumMod val="65000"/>
                    <a:lumOff val="35000"/>
                  </a:schemeClr>
                </a:solidFill>
              </a:rPr>
              <a:t>Manipulating charts in </a:t>
            </a:r>
            <a:r>
              <a:rPr lang="en-US" dirty="0" smtClean="0">
                <a:solidFill>
                  <a:schemeClr val="tx1">
                    <a:lumMod val="65000"/>
                    <a:lumOff val="35000"/>
                  </a:schemeClr>
                </a:solidFill>
              </a:rPr>
              <a:t>PowerPoint</a:t>
            </a:r>
          </a:p>
          <a:p>
            <a:pPr>
              <a:lnSpc>
                <a:spcPct val="200000"/>
              </a:lnSpc>
            </a:pPr>
            <a:r>
              <a:rPr lang="en-US" dirty="0">
                <a:solidFill>
                  <a:schemeClr val="tx1">
                    <a:lumMod val="65000"/>
                    <a:lumOff val="35000"/>
                  </a:schemeClr>
                </a:solidFill>
              </a:rPr>
              <a:t>Pressing the button that needs to be </a:t>
            </a:r>
            <a:r>
              <a:rPr lang="en-US" dirty="0" smtClean="0">
                <a:solidFill>
                  <a:schemeClr val="tx1">
                    <a:lumMod val="65000"/>
                    <a:lumOff val="35000"/>
                  </a:schemeClr>
                </a:solidFill>
              </a:rPr>
              <a:t>pressed</a:t>
            </a:r>
          </a:p>
          <a:p>
            <a:pPr>
              <a:lnSpc>
                <a:spcPct val="200000"/>
              </a:lnSpc>
            </a:pPr>
            <a:r>
              <a:rPr lang="en-US" dirty="0">
                <a:solidFill>
                  <a:schemeClr val="tx1">
                    <a:lumMod val="65000"/>
                    <a:lumOff val="35000"/>
                  </a:schemeClr>
                </a:solidFill>
              </a:rPr>
              <a:t>Going to </a:t>
            </a:r>
            <a:r>
              <a:rPr lang="en-US" dirty="0" smtClean="0">
                <a:solidFill>
                  <a:schemeClr val="tx1">
                    <a:lumMod val="65000"/>
                    <a:lumOff val="35000"/>
                  </a:schemeClr>
                </a:solidFill>
              </a:rPr>
              <a:t>meetings</a:t>
            </a:r>
            <a:endParaRPr lang="en-US" dirty="0">
              <a:solidFill>
                <a:schemeClr val="tx1">
                  <a:lumMod val="65000"/>
                  <a:lumOff val="35000"/>
                </a:schemeClr>
              </a:solidFill>
            </a:endParaRPr>
          </a:p>
          <a:p>
            <a:pPr>
              <a:lnSpc>
                <a:spcPct val="200000"/>
              </a:lnSpc>
            </a:pPr>
            <a:endParaRPr lang="en-US" dirty="0">
              <a:solidFill>
                <a:schemeClr val="tx1">
                  <a:lumMod val="65000"/>
                  <a:lumOff val="35000"/>
                </a:schemeClr>
              </a:solidFill>
            </a:endParaRPr>
          </a:p>
          <a:p>
            <a:pPr>
              <a:lnSpc>
                <a:spcPct val="200000"/>
              </a:lnSpc>
            </a:pPr>
            <a:endParaRPr lang="en-US" dirty="0">
              <a:solidFill>
                <a:schemeClr val="tx1">
                  <a:lumMod val="65000"/>
                  <a:lumOff val="35000"/>
                </a:schemeClr>
              </a:solidFill>
            </a:endParaRPr>
          </a:p>
          <a:p>
            <a:pPr>
              <a:lnSpc>
                <a:spcPct val="200000"/>
              </a:lnSpc>
            </a:pPr>
            <a:endParaRPr lang="en-US" dirty="0">
              <a:solidFill>
                <a:schemeClr val="tx1">
                  <a:lumMod val="65000"/>
                  <a:lumOff val="35000"/>
                </a:schemeClr>
              </a:solidFill>
            </a:endParaRPr>
          </a:p>
          <a:p>
            <a:pPr marL="0" indent="0">
              <a:lnSpc>
                <a:spcPct val="200000"/>
              </a:lnSpc>
              <a:buNone/>
            </a:pPr>
            <a:endParaRPr lang="en-US" dirty="0" smtClean="0">
              <a:solidFill>
                <a:schemeClr val="tx1">
                  <a:lumMod val="65000"/>
                  <a:lumOff val="35000"/>
                </a:schemeClr>
              </a:solidFill>
            </a:endParaRPr>
          </a:p>
        </p:txBody>
      </p:sp>
      <p:sp>
        <p:nvSpPr>
          <p:cNvPr id="29" name="TextBox 28"/>
          <p:cNvSpPr txBox="1"/>
          <p:nvPr/>
        </p:nvSpPr>
        <p:spPr>
          <a:xfrm>
            <a:off x="8211861" y="1195489"/>
            <a:ext cx="2892057" cy="962315"/>
          </a:xfrm>
          <a:prstGeom prst="rect">
            <a:avLst/>
          </a:prstGeom>
        </p:spPr>
        <p:txBody>
          <a:bodyPr vert="horz" wrap="square" lIns="91440" tIns="45720" rIns="91440" bIns="45720" rtlCol="0" anchor="t" anchorCtr="0">
            <a:noAutofit/>
          </a:bodyPr>
          <a:lstStyle/>
          <a:p>
            <a:pPr marL="0" indent="0">
              <a:buNone/>
            </a:pPr>
            <a:r>
              <a:rPr lang="en-US" dirty="0" smtClean="0">
                <a:solidFill>
                  <a:schemeClr val="accent1"/>
                </a:solidFill>
              </a:rPr>
              <a:t>Every math undergrad thinks they will end up here</a:t>
            </a:r>
          </a:p>
        </p:txBody>
      </p:sp>
      <p:sp>
        <p:nvSpPr>
          <p:cNvPr id="30" name="TextBox 29"/>
          <p:cNvSpPr txBox="1"/>
          <p:nvPr/>
        </p:nvSpPr>
        <p:spPr>
          <a:xfrm>
            <a:off x="9368860" y="2855871"/>
            <a:ext cx="2530549" cy="962315"/>
          </a:xfrm>
          <a:prstGeom prst="rect">
            <a:avLst/>
          </a:prstGeom>
        </p:spPr>
        <p:txBody>
          <a:bodyPr vert="horz" wrap="square" lIns="91440" tIns="45720" rIns="91440" bIns="45720" rtlCol="0" anchor="t" anchorCtr="0">
            <a:noAutofit/>
          </a:bodyPr>
          <a:lstStyle/>
          <a:p>
            <a:pPr marL="0" indent="0">
              <a:buNone/>
            </a:pPr>
            <a:r>
              <a:rPr lang="en-US" dirty="0" smtClean="0">
                <a:solidFill>
                  <a:schemeClr val="accent1"/>
                </a:solidFill>
              </a:rPr>
              <a:t>Interesting jobs for math undergrads fall here</a:t>
            </a:r>
          </a:p>
        </p:txBody>
      </p:sp>
      <p:sp>
        <p:nvSpPr>
          <p:cNvPr id="31" name="TextBox 30"/>
          <p:cNvSpPr txBox="1"/>
          <p:nvPr/>
        </p:nvSpPr>
        <p:spPr>
          <a:xfrm>
            <a:off x="9199099" y="4124952"/>
            <a:ext cx="2530549" cy="962315"/>
          </a:xfrm>
          <a:prstGeom prst="rect">
            <a:avLst/>
          </a:prstGeom>
        </p:spPr>
        <p:txBody>
          <a:bodyPr vert="horz" wrap="square" lIns="91440" tIns="45720" rIns="91440" bIns="45720" rtlCol="0" anchor="t" anchorCtr="0">
            <a:noAutofit/>
          </a:bodyPr>
          <a:lstStyle/>
          <a:p>
            <a:pPr marL="0" indent="0">
              <a:buNone/>
            </a:pPr>
            <a:r>
              <a:rPr lang="en-US" dirty="0" smtClean="0">
                <a:solidFill>
                  <a:schemeClr val="accent1"/>
                </a:solidFill>
              </a:rPr>
              <a:t>most jobs for math undergrads fall here</a:t>
            </a:r>
          </a:p>
        </p:txBody>
      </p:sp>
      <p:sp>
        <p:nvSpPr>
          <p:cNvPr id="32" name="TextBox 31"/>
          <p:cNvSpPr txBox="1"/>
          <p:nvPr/>
        </p:nvSpPr>
        <p:spPr>
          <a:xfrm>
            <a:off x="9657715" y="2046938"/>
            <a:ext cx="2126672" cy="962315"/>
          </a:xfrm>
          <a:prstGeom prst="rect">
            <a:avLst/>
          </a:prstGeom>
        </p:spPr>
        <p:txBody>
          <a:bodyPr vert="horz" wrap="square" lIns="91440" tIns="45720" rIns="91440" bIns="45720" rtlCol="0" anchor="t" anchorCtr="0">
            <a:noAutofit/>
          </a:bodyPr>
          <a:lstStyle/>
          <a:p>
            <a:pPr marL="0" indent="0">
              <a:buNone/>
            </a:pPr>
            <a:r>
              <a:rPr lang="en-US" dirty="0" smtClean="0">
                <a:solidFill>
                  <a:schemeClr val="accent1"/>
                </a:solidFill>
              </a:rPr>
              <a:t>Interesting jobs for math grad students fall here</a:t>
            </a:r>
          </a:p>
        </p:txBody>
      </p:sp>
      <p:sp>
        <p:nvSpPr>
          <p:cNvPr id="33" name="Right Brace 32"/>
          <p:cNvSpPr/>
          <p:nvPr/>
        </p:nvSpPr>
        <p:spPr>
          <a:xfrm>
            <a:off x="7948669" y="1304496"/>
            <a:ext cx="249031" cy="776177"/>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Right Brace 33"/>
          <p:cNvSpPr/>
          <p:nvPr/>
        </p:nvSpPr>
        <p:spPr>
          <a:xfrm>
            <a:off x="9119827" y="2792344"/>
            <a:ext cx="249031" cy="776177"/>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Right Brace 34"/>
          <p:cNvSpPr/>
          <p:nvPr/>
        </p:nvSpPr>
        <p:spPr>
          <a:xfrm>
            <a:off x="9364386" y="1911352"/>
            <a:ext cx="249032" cy="1013731"/>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Right Brace 35"/>
          <p:cNvSpPr/>
          <p:nvPr/>
        </p:nvSpPr>
        <p:spPr>
          <a:xfrm>
            <a:off x="8995311" y="4118931"/>
            <a:ext cx="249031" cy="776177"/>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7" name="Straight Connector 36"/>
          <p:cNvCxnSpPr/>
          <p:nvPr/>
        </p:nvCxnSpPr>
        <p:spPr>
          <a:xfrm>
            <a:off x="4556894" y="3466222"/>
            <a:ext cx="0" cy="1307805"/>
          </a:xfrm>
          <a:prstGeom prst="line">
            <a:avLst/>
          </a:prstGeom>
        </p:spPr>
        <p:style>
          <a:lnRef idx="1">
            <a:schemeClr val="accent3"/>
          </a:lnRef>
          <a:fillRef idx="0">
            <a:schemeClr val="accent3"/>
          </a:fillRef>
          <a:effectRef idx="0">
            <a:schemeClr val="accent3"/>
          </a:effectRef>
          <a:fontRef idx="minor">
            <a:schemeClr val="tx1"/>
          </a:fontRef>
        </p:style>
      </p:cxnSp>
      <p:sp>
        <p:nvSpPr>
          <p:cNvPr id="38" name="TextBox 37"/>
          <p:cNvSpPr txBox="1"/>
          <p:nvPr/>
        </p:nvSpPr>
        <p:spPr>
          <a:xfrm>
            <a:off x="3401285" y="3897287"/>
            <a:ext cx="1144922" cy="445674"/>
          </a:xfrm>
          <a:prstGeom prst="rect">
            <a:avLst/>
          </a:prstGeom>
        </p:spPr>
        <p:txBody>
          <a:bodyPr vert="horz" wrap="none" lIns="91440" tIns="45720" rIns="91440" bIns="45720" rtlCol="0" anchor="t" anchorCtr="0">
            <a:normAutofit/>
          </a:bodyPr>
          <a:lstStyle/>
          <a:p>
            <a:pPr marL="0" indent="0" algn="ctr">
              <a:buNone/>
            </a:pPr>
            <a:r>
              <a:rPr lang="en-US" dirty="0" err="1" smtClean="0">
                <a:solidFill>
                  <a:schemeClr val="accent3"/>
                </a:solidFill>
              </a:rPr>
              <a:t>Vistaprint</a:t>
            </a:r>
            <a:r>
              <a:rPr lang="en-US" dirty="0" smtClean="0">
                <a:solidFill>
                  <a:schemeClr val="accent3"/>
                </a:solidFill>
              </a:rPr>
              <a:t> job</a:t>
            </a:r>
          </a:p>
          <a:p>
            <a:pPr marL="0" indent="0" algn="ctr">
              <a:buNone/>
            </a:pPr>
            <a:endParaRPr lang="en-US" dirty="0" smtClean="0">
              <a:solidFill>
                <a:schemeClr val="accent3"/>
              </a:solidFill>
            </a:endParaRPr>
          </a:p>
        </p:txBody>
      </p:sp>
    </p:spTree>
    <p:extLst>
      <p:ext uri="{BB962C8B-B14F-4D97-AF65-F5344CB8AC3E}">
        <p14:creationId xmlns:p14="http://schemas.microsoft.com/office/powerpoint/2010/main" val="1529310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1">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1">
                                            <p:txEl>
                                              <p:pRg st="5" end="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1">
                                            <p:txEl>
                                              <p:pRg st="6" end="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1">
                                            <p:txEl>
                                              <p:pRg st="7" end="7"/>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1">
                                            <p:txEl>
                                              <p:pRg st="8" end="8"/>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3"/>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30"/>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36"/>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2"/>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35"/>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5" grpId="0"/>
      <p:bldP spid="21" grpId="0" build="p"/>
      <p:bldP spid="29" grpId="0"/>
      <p:bldP spid="30" grpId="0"/>
      <p:bldP spid="31" grpId="0"/>
      <p:bldP spid="32" grpId="0"/>
      <p:bldP spid="33" grpId="0" animBg="1"/>
      <p:bldP spid="34" grpId="0" animBg="1"/>
      <p:bldP spid="35" grpId="0" animBg="1"/>
      <p:bldP spid="36" grpId="0" animBg="1"/>
      <p:bldP spid="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a:t>
            </a:r>
            <a:br>
              <a:rPr lang="en-US" dirty="0" smtClean="0"/>
            </a:br>
            <a:r>
              <a:rPr lang="en-US" dirty="0" smtClean="0"/>
              <a:t>Difference between “Math” and “</a:t>
            </a:r>
            <a:r>
              <a:rPr lang="en-US" dirty="0" err="1" smtClean="0"/>
              <a:t>mathy</a:t>
            </a:r>
            <a:r>
              <a:rPr lang="en-US" dirty="0" smtClean="0"/>
              <a:t>”</a:t>
            </a:r>
            <a:endParaRPr lang="en-US" dirty="0"/>
          </a:p>
        </p:txBody>
      </p:sp>
      <p:sp>
        <p:nvSpPr>
          <p:cNvPr id="4" name="Slide Number Placeholder 3"/>
          <p:cNvSpPr>
            <a:spLocks noGrp="1"/>
          </p:cNvSpPr>
          <p:nvPr>
            <p:ph type="sldNum" sz="quarter" idx="12"/>
          </p:nvPr>
        </p:nvSpPr>
        <p:spPr/>
        <p:txBody>
          <a:bodyPr/>
          <a:lstStyle/>
          <a:p>
            <a:fld id="{C591F483-FCE9-4CF0-A02A-6AE890D5F911}" type="slidenum">
              <a:rPr lang="en-US" smtClean="0"/>
              <a:t>5</a:t>
            </a:fld>
            <a:endParaRPr lang="en-US" dirty="0"/>
          </a:p>
        </p:txBody>
      </p:sp>
      <p:cxnSp>
        <p:nvCxnSpPr>
          <p:cNvPr id="6" name="Straight Arrow Connector 5"/>
          <p:cNvCxnSpPr/>
          <p:nvPr/>
        </p:nvCxnSpPr>
        <p:spPr>
          <a:xfrm flipV="1">
            <a:off x="4754329" y="1222744"/>
            <a:ext cx="1" cy="4412401"/>
          </a:xfrm>
          <a:prstGeom prst="straightConnector1">
            <a:avLst/>
          </a:prstGeom>
          <a:ln w="76200">
            <a:headEnd type="triangle"/>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321286" y="3044808"/>
            <a:ext cx="1144922" cy="445674"/>
          </a:xfrm>
          <a:prstGeom prst="rect">
            <a:avLst/>
          </a:prstGeom>
        </p:spPr>
        <p:txBody>
          <a:bodyPr vert="horz" wrap="none" lIns="91440" tIns="45720" rIns="91440" bIns="45720" rtlCol="0" anchor="t" anchorCtr="0">
            <a:normAutofit/>
          </a:bodyPr>
          <a:lstStyle/>
          <a:p>
            <a:pPr marL="0" indent="0" algn="ctr">
              <a:buNone/>
            </a:pPr>
            <a:r>
              <a:rPr lang="en-US" dirty="0" smtClean="0">
                <a:solidFill>
                  <a:schemeClr val="accent2"/>
                </a:solidFill>
              </a:rPr>
              <a:t>“</a:t>
            </a:r>
            <a:r>
              <a:rPr lang="en-US" dirty="0" err="1" smtClean="0">
                <a:solidFill>
                  <a:schemeClr val="accent2"/>
                </a:solidFill>
              </a:rPr>
              <a:t>mathy</a:t>
            </a:r>
            <a:r>
              <a:rPr lang="en-US" dirty="0" smtClean="0">
                <a:solidFill>
                  <a:schemeClr val="accent2"/>
                </a:solidFill>
              </a:rPr>
              <a:t>” work</a:t>
            </a:r>
          </a:p>
        </p:txBody>
      </p:sp>
      <p:sp>
        <p:nvSpPr>
          <p:cNvPr id="8" name="TextBox 7"/>
          <p:cNvSpPr txBox="1"/>
          <p:nvPr/>
        </p:nvSpPr>
        <p:spPr>
          <a:xfrm>
            <a:off x="3321286" y="1251428"/>
            <a:ext cx="1144922" cy="445674"/>
          </a:xfrm>
          <a:prstGeom prst="rect">
            <a:avLst/>
          </a:prstGeom>
        </p:spPr>
        <p:txBody>
          <a:bodyPr vert="horz" wrap="none" lIns="91440" tIns="45720" rIns="91440" bIns="45720" rtlCol="0" anchor="t" anchorCtr="0">
            <a:normAutofit/>
          </a:bodyPr>
          <a:lstStyle/>
          <a:p>
            <a:pPr marL="0" indent="0" algn="ctr">
              <a:buNone/>
            </a:pPr>
            <a:r>
              <a:rPr lang="en-US" dirty="0" smtClean="0">
                <a:solidFill>
                  <a:schemeClr val="accent2"/>
                </a:solidFill>
              </a:rPr>
              <a:t>“Math” work</a:t>
            </a:r>
          </a:p>
        </p:txBody>
      </p:sp>
      <p:sp>
        <p:nvSpPr>
          <p:cNvPr id="15" name="TextBox 14"/>
          <p:cNvSpPr txBox="1"/>
          <p:nvPr/>
        </p:nvSpPr>
        <p:spPr>
          <a:xfrm>
            <a:off x="3321286" y="5283863"/>
            <a:ext cx="1254642" cy="445674"/>
          </a:xfrm>
          <a:prstGeom prst="rect">
            <a:avLst/>
          </a:prstGeom>
        </p:spPr>
        <p:txBody>
          <a:bodyPr vert="horz" wrap="none" lIns="91440" tIns="45720" rIns="91440" bIns="45720" rtlCol="0" anchor="t" anchorCtr="0">
            <a:normAutofit/>
          </a:bodyPr>
          <a:lstStyle/>
          <a:p>
            <a:pPr marL="0" indent="0" algn="ctr">
              <a:buNone/>
            </a:pPr>
            <a:r>
              <a:rPr lang="en-US" dirty="0" smtClean="0">
                <a:solidFill>
                  <a:schemeClr val="accent2"/>
                </a:solidFill>
              </a:rPr>
              <a:t>Office work</a:t>
            </a:r>
          </a:p>
        </p:txBody>
      </p:sp>
      <p:sp>
        <p:nvSpPr>
          <p:cNvPr id="21" name="TextBox 20"/>
          <p:cNvSpPr txBox="1"/>
          <p:nvPr/>
        </p:nvSpPr>
        <p:spPr>
          <a:xfrm>
            <a:off x="5042451" y="1123837"/>
            <a:ext cx="4604525" cy="4605700"/>
          </a:xfrm>
          <a:prstGeom prst="rect">
            <a:avLst/>
          </a:prstGeom>
        </p:spPr>
        <p:txBody>
          <a:bodyPr vert="horz" wrap="none" lIns="91440" tIns="45720" rIns="91440" bIns="45720" rtlCol="0" anchor="t" anchorCtr="0">
            <a:normAutofit fontScale="92500" lnSpcReduction="10000"/>
          </a:bodyPr>
          <a:lstStyle/>
          <a:p>
            <a:pPr marL="0" indent="0">
              <a:lnSpc>
                <a:spcPct val="200000"/>
              </a:lnSpc>
              <a:buNone/>
            </a:pPr>
            <a:r>
              <a:rPr lang="en-US" dirty="0" smtClean="0">
                <a:solidFill>
                  <a:schemeClr val="tx1">
                    <a:lumMod val="65000"/>
                    <a:lumOff val="35000"/>
                  </a:schemeClr>
                </a:solidFill>
              </a:rPr>
              <a:t>Proving theorems</a:t>
            </a:r>
          </a:p>
          <a:p>
            <a:pPr>
              <a:lnSpc>
                <a:spcPct val="200000"/>
              </a:lnSpc>
            </a:pPr>
            <a:r>
              <a:rPr lang="en-US" dirty="0">
                <a:solidFill>
                  <a:schemeClr val="tx1">
                    <a:lumMod val="65000"/>
                    <a:lumOff val="35000"/>
                  </a:schemeClr>
                </a:solidFill>
              </a:rPr>
              <a:t>Developing new </a:t>
            </a:r>
            <a:r>
              <a:rPr lang="en-US" dirty="0" smtClean="0">
                <a:solidFill>
                  <a:schemeClr val="tx1">
                    <a:lumMod val="65000"/>
                    <a:lumOff val="35000"/>
                  </a:schemeClr>
                </a:solidFill>
              </a:rPr>
              <a:t>methods</a:t>
            </a:r>
          </a:p>
          <a:p>
            <a:pPr>
              <a:lnSpc>
                <a:spcPct val="200000"/>
              </a:lnSpc>
            </a:pPr>
            <a:r>
              <a:rPr lang="en-US" dirty="0">
                <a:solidFill>
                  <a:schemeClr val="tx1">
                    <a:lumMod val="65000"/>
                    <a:lumOff val="35000"/>
                  </a:schemeClr>
                </a:solidFill>
              </a:rPr>
              <a:t>Finding new applications for existing </a:t>
            </a:r>
            <a:r>
              <a:rPr lang="en-US" dirty="0" smtClean="0">
                <a:solidFill>
                  <a:schemeClr val="tx1">
                    <a:lumMod val="65000"/>
                    <a:lumOff val="35000"/>
                  </a:schemeClr>
                </a:solidFill>
              </a:rPr>
              <a:t>methods</a:t>
            </a:r>
          </a:p>
          <a:p>
            <a:pPr>
              <a:lnSpc>
                <a:spcPct val="200000"/>
              </a:lnSpc>
            </a:pPr>
            <a:r>
              <a:rPr lang="en-US" dirty="0" smtClean="0">
                <a:solidFill>
                  <a:schemeClr val="tx1">
                    <a:lumMod val="65000"/>
                    <a:lumOff val="35000"/>
                  </a:schemeClr>
                </a:solidFill>
              </a:rPr>
              <a:t>Using existing methods in conventional ways</a:t>
            </a:r>
          </a:p>
          <a:p>
            <a:pPr>
              <a:lnSpc>
                <a:spcPct val="200000"/>
              </a:lnSpc>
            </a:pPr>
            <a:r>
              <a:rPr lang="en-US" dirty="0">
                <a:solidFill>
                  <a:schemeClr val="tx1">
                    <a:lumMod val="65000"/>
                    <a:lumOff val="35000"/>
                  </a:schemeClr>
                </a:solidFill>
              </a:rPr>
              <a:t>Manipulating data in interesting ways</a:t>
            </a:r>
          </a:p>
          <a:p>
            <a:pPr>
              <a:lnSpc>
                <a:spcPct val="200000"/>
              </a:lnSpc>
            </a:pPr>
            <a:r>
              <a:rPr lang="en-US" dirty="0">
                <a:solidFill>
                  <a:schemeClr val="tx1">
                    <a:lumMod val="65000"/>
                    <a:lumOff val="35000"/>
                  </a:schemeClr>
                </a:solidFill>
              </a:rPr>
              <a:t>Manipulating data in </a:t>
            </a:r>
            <a:r>
              <a:rPr lang="en-US" dirty="0" smtClean="0">
                <a:solidFill>
                  <a:schemeClr val="tx1">
                    <a:lumMod val="65000"/>
                    <a:lumOff val="35000"/>
                  </a:schemeClr>
                </a:solidFill>
              </a:rPr>
              <a:t>Excel</a:t>
            </a:r>
          </a:p>
          <a:p>
            <a:pPr>
              <a:lnSpc>
                <a:spcPct val="200000"/>
              </a:lnSpc>
            </a:pPr>
            <a:r>
              <a:rPr lang="en-US" dirty="0">
                <a:solidFill>
                  <a:schemeClr val="tx1">
                    <a:lumMod val="65000"/>
                    <a:lumOff val="35000"/>
                  </a:schemeClr>
                </a:solidFill>
              </a:rPr>
              <a:t>Manipulating charts in </a:t>
            </a:r>
            <a:r>
              <a:rPr lang="en-US" dirty="0" smtClean="0">
                <a:solidFill>
                  <a:schemeClr val="tx1">
                    <a:lumMod val="65000"/>
                    <a:lumOff val="35000"/>
                  </a:schemeClr>
                </a:solidFill>
              </a:rPr>
              <a:t>PowerPoint</a:t>
            </a:r>
          </a:p>
          <a:p>
            <a:pPr>
              <a:lnSpc>
                <a:spcPct val="200000"/>
              </a:lnSpc>
            </a:pPr>
            <a:r>
              <a:rPr lang="en-US" dirty="0">
                <a:solidFill>
                  <a:schemeClr val="tx1">
                    <a:lumMod val="65000"/>
                    <a:lumOff val="35000"/>
                  </a:schemeClr>
                </a:solidFill>
              </a:rPr>
              <a:t>Pressing the button that needs to be </a:t>
            </a:r>
            <a:r>
              <a:rPr lang="en-US" dirty="0" smtClean="0">
                <a:solidFill>
                  <a:schemeClr val="tx1">
                    <a:lumMod val="65000"/>
                    <a:lumOff val="35000"/>
                  </a:schemeClr>
                </a:solidFill>
              </a:rPr>
              <a:t>pressed</a:t>
            </a:r>
          </a:p>
          <a:p>
            <a:pPr>
              <a:lnSpc>
                <a:spcPct val="200000"/>
              </a:lnSpc>
            </a:pPr>
            <a:r>
              <a:rPr lang="en-US" dirty="0">
                <a:solidFill>
                  <a:schemeClr val="tx1">
                    <a:lumMod val="65000"/>
                    <a:lumOff val="35000"/>
                  </a:schemeClr>
                </a:solidFill>
              </a:rPr>
              <a:t>Going to meetings</a:t>
            </a:r>
          </a:p>
          <a:p>
            <a:pPr>
              <a:lnSpc>
                <a:spcPct val="200000"/>
              </a:lnSpc>
            </a:pPr>
            <a:endParaRPr lang="en-US" dirty="0">
              <a:solidFill>
                <a:schemeClr val="tx1">
                  <a:lumMod val="65000"/>
                  <a:lumOff val="35000"/>
                </a:schemeClr>
              </a:solidFill>
            </a:endParaRPr>
          </a:p>
          <a:p>
            <a:pPr>
              <a:lnSpc>
                <a:spcPct val="200000"/>
              </a:lnSpc>
            </a:pPr>
            <a:endParaRPr lang="en-US" dirty="0">
              <a:solidFill>
                <a:schemeClr val="tx1">
                  <a:lumMod val="65000"/>
                  <a:lumOff val="35000"/>
                </a:schemeClr>
              </a:solidFill>
            </a:endParaRPr>
          </a:p>
          <a:p>
            <a:pPr>
              <a:lnSpc>
                <a:spcPct val="200000"/>
              </a:lnSpc>
            </a:pPr>
            <a:endParaRPr lang="en-US" dirty="0">
              <a:solidFill>
                <a:schemeClr val="tx1">
                  <a:lumMod val="65000"/>
                  <a:lumOff val="35000"/>
                </a:schemeClr>
              </a:solidFill>
            </a:endParaRPr>
          </a:p>
          <a:p>
            <a:pPr>
              <a:lnSpc>
                <a:spcPct val="200000"/>
              </a:lnSpc>
            </a:pPr>
            <a:endParaRPr lang="en-US" dirty="0">
              <a:solidFill>
                <a:schemeClr val="tx1">
                  <a:lumMod val="65000"/>
                  <a:lumOff val="35000"/>
                </a:schemeClr>
              </a:solidFill>
            </a:endParaRPr>
          </a:p>
          <a:p>
            <a:pPr>
              <a:lnSpc>
                <a:spcPct val="200000"/>
              </a:lnSpc>
            </a:pPr>
            <a:endParaRPr lang="en-US" dirty="0">
              <a:solidFill>
                <a:schemeClr val="tx1">
                  <a:lumMod val="65000"/>
                  <a:lumOff val="35000"/>
                </a:schemeClr>
              </a:solidFill>
            </a:endParaRPr>
          </a:p>
          <a:p>
            <a:pPr marL="0" indent="0">
              <a:lnSpc>
                <a:spcPct val="200000"/>
              </a:lnSpc>
              <a:buNone/>
            </a:pPr>
            <a:endParaRPr lang="en-US" dirty="0" smtClean="0">
              <a:solidFill>
                <a:schemeClr val="tx1">
                  <a:lumMod val="65000"/>
                  <a:lumOff val="35000"/>
                </a:schemeClr>
              </a:solidFill>
            </a:endParaRPr>
          </a:p>
        </p:txBody>
      </p:sp>
      <p:sp>
        <p:nvSpPr>
          <p:cNvPr id="3" name="TextBox 2"/>
          <p:cNvSpPr txBox="1"/>
          <p:nvPr/>
        </p:nvSpPr>
        <p:spPr>
          <a:xfrm>
            <a:off x="9203592" y="668275"/>
            <a:ext cx="1463005" cy="414670"/>
          </a:xfrm>
          <a:prstGeom prst="rect">
            <a:avLst/>
          </a:prstGeom>
        </p:spPr>
        <p:txBody>
          <a:bodyPr vert="horz" wrap="none" lIns="91440" tIns="45720" rIns="91440" bIns="45720" rtlCol="0" anchor="t" anchorCtr="0">
            <a:noAutofit/>
          </a:bodyPr>
          <a:lstStyle/>
          <a:p>
            <a:pPr marL="0" indent="0">
              <a:buNone/>
            </a:pPr>
            <a:r>
              <a:rPr lang="en-US" sz="2200" dirty="0" smtClean="0">
                <a:solidFill>
                  <a:schemeClr val="accent2"/>
                </a:solidFill>
              </a:rPr>
              <a:t>Job titles</a:t>
            </a:r>
          </a:p>
        </p:txBody>
      </p:sp>
      <p:sp>
        <p:nvSpPr>
          <p:cNvPr id="19" name="TextBox 18"/>
          <p:cNvSpPr txBox="1"/>
          <p:nvPr/>
        </p:nvSpPr>
        <p:spPr>
          <a:xfrm>
            <a:off x="9203592" y="1192774"/>
            <a:ext cx="1463005" cy="414670"/>
          </a:xfrm>
          <a:prstGeom prst="rect">
            <a:avLst/>
          </a:prstGeom>
        </p:spPr>
        <p:txBody>
          <a:bodyPr vert="horz" wrap="none" lIns="91440" tIns="45720" rIns="91440" bIns="45720" rtlCol="0" anchor="t" anchorCtr="0">
            <a:normAutofit/>
          </a:bodyPr>
          <a:lstStyle/>
          <a:p>
            <a:pPr marL="0" indent="0">
              <a:buNone/>
            </a:pPr>
            <a:r>
              <a:rPr lang="en-US" dirty="0" smtClean="0">
                <a:solidFill>
                  <a:schemeClr val="accent1"/>
                </a:solidFill>
              </a:rPr>
              <a:t>Researcher</a:t>
            </a:r>
          </a:p>
        </p:txBody>
      </p:sp>
      <p:sp>
        <p:nvSpPr>
          <p:cNvPr id="20" name="TextBox 19"/>
          <p:cNvSpPr txBox="1"/>
          <p:nvPr/>
        </p:nvSpPr>
        <p:spPr>
          <a:xfrm>
            <a:off x="9203592" y="1698027"/>
            <a:ext cx="1463005" cy="414670"/>
          </a:xfrm>
          <a:prstGeom prst="rect">
            <a:avLst/>
          </a:prstGeom>
        </p:spPr>
        <p:txBody>
          <a:bodyPr vert="horz" wrap="none" lIns="91440" tIns="45720" rIns="91440" bIns="45720" rtlCol="0" anchor="t" anchorCtr="0">
            <a:normAutofit/>
          </a:bodyPr>
          <a:lstStyle/>
          <a:p>
            <a:pPr marL="0" indent="0">
              <a:buNone/>
            </a:pPr>
            <a:r>
              <a:rPr lang="en-US" dirty="0" smtClean="0">
                <a:solidFill>
                  <a:schemeClr val="accent1"/>
                </a:solidFill>
              </a:rPr>
              <a:t>Scientist</a:t>
            </a:r>
          </a:p>
        </p:txBody>
      </p:sp>
      <p:sp>
        <p:nvSpPr>
          <p:cNvPr id="22" name="TextBox 21"/>
          <p:cNvSpPr txBox="1"/>
          <p:nvPr/>
        </p:nvSpPr>
        <p:spPr>
          <a:xfrm>
            <a:off x="9203592" y="5249159"/>
            <a:ext cx="1463005" cy="414670"/>
          </a:xfrm>
          <a:prstGeom prst="rect">
            <a:avLst/>
          </a:prstGeom>
        </p:spPr>
        <p:txBody>
          <a:bodyPr vert="horz" wrap="none" lIns="91440" tIns="45720" rIns="91440" bIns="45720" rtlCol="0" anchor="t" anchorCtr="0">
            <a:normAutofit/>
          </a:bodyPr>
          <a:lstStyle/>
          <a:p>
            <a:pPr marL="0" indent="0">
              <a:buNone/>
            </a:pPr>
            <a:r>
              <a:rPr lang="en-US" dirty="0" smtClean="0">
                <a:solidFill>
                  <a:schemeClr val="accent1"/>
                </a:solidFill>
              </a:rPr>
              <a:t>Associate</a:t>
            </a:r>
          </a:p>
        </p:txBody>
      </p:sp>
      <p:sp>
        <p:nvSpPr>
          <p:cNvPr id="23" name="TextBox 22"/>
          <p:cNvSpPr txBox="1"/>
          <p:nvPr/>
        </p:nvSpPr>
        <p:spPr>
          <a:xfrm>
            <a:off x="9203592" y="4200161"/>
            <a:ext cx="1463005" cy="414670"/>
          </a:xfrm>
          <a:prstGeom prst="rect">
            <a:avLst/>
          </a:prstGeom>
        </p:spPr>
        <p:txBody>
          <a:bodyPr vert="horz" wrap="none" lIns="91440" tIns="45720" rIns="91440" bIns="45720" rtlCol="0" anchor="t" anchorCtr="0">
            <a:normAutofit/>
          </a:bodyPr>
          <a:lstStyle/>
          <a:p>
            <a:pPr marL="0" indent="0">
              <a:buNone/>
            </a:pPr>
            <a:r>
              <a:rPr lang="en-US" dirty="0" smtClean="0">
                <a:solidFill>
                  <a:schemeClr val="accent1"/>
                </a:solidFill>
              </a:rPr>
              <a:t>Analyst</a:t>
            </a:r>
          </a:p>
        </p:txBody>
      </p:sp>
      <p:sp>
        <p:nvSpPr>
          <p:cNvPr id="24" name="TextBox 23"/>
          <p:cNvSpPr txBox="1"/>
          <p:nvPr/>
        </p:nvSpPr>
        <p:spPr>
          <a:xfrm>
            <a:off x="9203592" y="3466222"/>
            <a:ext cx="1463005" cy="414670"/>
          </a:xfrm>
          <a:prstGeom prst="rect">
            <a:avLst/>
          </a:prstGeom>
        </p:spPr>
        <p:txBody>
          <a:bodyPr vert="horz" wrap="none" lIns="91440" tIns="45720" rIns="91440" bIns="45720" rtlCol="0" anchor="t" anchorCtr="0">
            <a:normAutofit/>
          </a:bodyPr>
          <a:lstStyle/>
          <a:p>
            <a:pPr marL="0" indent="0">
              <a:buNone/>
            </a:pPr>
            <a:r>
              <a:rPr lang="en-US" dirty="0" smtClean="0">
                <a:solidFill>
                  <a:schemeClr val="accent1"/>
                </a:solidFill>
              </a:rPr>
              <a:t>Analytics</a:t>
            </a:r>
          </a:p>
        </p:txBody>
      </p:sp>
      <p:sp>
        <p:nvSpPr>
          <p:cNvPr id="25" name="TextBox 24"/>
          <p:cNvSpPr txBox="1"/>
          <p:nvPr/>
        </p:nvSpPr>
        <p:spPr>
          <a:xfrm>
            <a:off x="9198796" y="2220226"/>
            <a:ext cx="2048841" cy="1053598"/>
          </a:xfrm>
          <a:prstGeom prst="rect">
            <a:avLst/>
          </a:prstGeom>
        </p:spPr>
        <p:txBody>
          <a:bodyPr vert="horz" wrap="none" lIns="91440" tIns="45720" rIns="91440" bIns="45720" rtlCol="0" anchor="t" anchorCtr="0">
            <a:normAutofit fontScale="92500" lnSpcReduction="10000"/>
          </a:bodyPr>
          <a:lstStyle/>
          <a:p>
            <a:pPr marL="0" indent="0">
              <a:buNone/>
            </a:pPr>
            <a:r>
              <a:rPr lang="en-US" dirty="0" smtClean="0">
                <a:solidFill>
                  <a:schemeClr val="accent1"/>
                </a:solidFill>
              </a:rPr>
              <a:t>Machine learning expert/</a:t>
            </a:r>
          </a:p>
          <a:p>
            <a:pPr marL="0" indent="0">
              <a:buNone/>
            </a:pPr>
            <a:r>
              <a:rPr lang="en-US" dirty="0" smtClean="0">
                <a:solidFill>
                  <a:schemeClr val="accent1"/>
                </a:solidFill>
              </a:rPr>
              <a:t>Data scientist/</a:t>
            </a:r>
          </a:p>
          <a:p>
            <a:pPr marL="0" indent="0">
              <a:buNone/>
            </a:pPr>
            <a:r>
              <a:rPr lang="en-US" dirty="0" smtClean="0">
                <a:solidFill>
                  <a:schemeClr val="accent1"/>
                </a:solidFill>
              </a:rPr>
              <a:t>Statistician/</a:t>
            </a:r>
          </a:p>
          <a:p>
            <a:pPr marL="0" indent="0">
              <a:buNone/>
            </a:pPr>
            <a:r>
              <a:rPr lang="en-US" dirty="0" smtClean="0">
                <a:solidFill>
                  <a:schemeClr val="accent1"/>
                </a:solidFill>
              </a:rPr>
              <a:t>Operations researcher</a:t>
            </a:r>
          </a:p>
          <a:p>
            <a:pPr marL="0" indent="0">
              <a:buNone/>
            </a:pPr>
            <a:endParaRPr lang="en-US" dirty="0" smtClean="0">
              <a:solidFill>
                <a:schemeClr val="accent1"/>
              </a:solidFill>
            </a:endParaRPr>
          </a:p>
        </p:txBody>
      </p:sp>
    </p:spTree>
    <p:extLst>
      <p:ext uri="{BB962C8B-B14F-4D97-AF65-F5344CB8AC3E}">
        <p14:creationId xmlns:p14="http://schemas.microsoft.com/office/powerpoint/2010/main" val="37921917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a:t>
            </a:r>
            <a:r>
              <a:rPr lang="en-US" dirty="0"/>
              <a:t/>
            </a:r>
            <a:br>
              <a:rPr lang="en-US" dirty="0"/>
            </a:br>
            <a:r>
              <a:rPr lang="en-US" dirty="0"/>
              <a:t>Difference between “Math” and “</a:t>
            </a:r>
            <a:r>
              <a:rPr lang="en-US" dirty="0" err="1"/>
              <a:t>mathy</a:t>
            </a:r>
            <a:r>
              <a:rPr lang="en-US" dirty="0"/>
              <a:t>”</a:t>
            </a:r>
          </a:p>
        </p:txBody>
      </p:sp>
      <p:sp>
        <p:nvSpPr>
          <p:cNvPr id="3" name="Content Placeholder 2"/>
          <p:cNvSpPr>
            <a:spLocks noGrp="1"/>
          </p:cNvSpPr>
          <p:nvPr>
            <p:ph idx="1"/>
          </p:nvPr>
        </p:nvSpPr>
        <p:spPr/>
        <p:txBody>
          <a:bodyPr/>
          <a:lstStyle/>
          <a:p>
            <a:r>
              <a:rPr lang="en-US" dirty="0" smtClean="0"/>
              <a:t>Nothing “wrong” with being lower on the ladder</a:t>
            </a:r>
          </a:p>
          <a:p>
            <a:pPr lvl="1"/>
            <a:r>
              <a:rPr lang="en-US" dirty="0" smtClean="0"/>
              <a:t>Just because it isn’t “Math” doesn’t mean it isn’t interesting and a good brain workout</a:t>
            </a:r>
          </a:p>
          <a:p>
            <a:pPr lvl="1"/>
            <a:r>
              <a:rPr lang="en-US" dirty="0" smtClean="0"/>
              <a:t>Way more jobs lower on the ladder</a:t>
            </a:r>
          </a:p>
          <a:p>
            <a:pPr lvl="1"/>
            <a:r>
              <a:rPr lang="en-US" dirty="0" smtClean="0"/>
              <a:t>Too high up and your stuff doesn’t get used</a:t>
            </a:r>
          </a:p>
          <a:p>
            <a:r>
              <a:rPr lang="en-US" i="1" dirty="0" smtClean="0"/>
              <a:t>You can move up the ladder</a:t>
            </a:r>
          </a:p>
          <a:p>
            <a:pPr lvl="1"/>
            <a:r>
              <a:rPr lang="en-US" dirty="0" smtClean="0"/>
              <a:t>Find a new area to do something mathematical</a:t>
            </a:r>
          </a:p>
          <a:p>
            <a:pPr lvl="1"/>
            <a:r>
              <a:rPr lang="en-US" dirty="0" smtClean="0"/>
              <a:t>Improve a current process with clever tricks</a:t>
            </a:r>
          </a:p>
          <a:p>
            <a:pPr lvl="1"/>
            <a:r>
              <a:rPr lang="en-US" dirty="0" smtClean="0"/>
              <a:t>Automate a process that is boring</a:t>
            </a:r>
          </a:p>
          <a:p>
            <a:endParaRPr lang="en-US" dirty="0"/>
          </a:p>
        </p:txBody>
      </p:sp>
      <p:sp>
        <p:nvSpPr>
          <p:cNvPr id="4" name="Slide Number Placeholder 3"/>
          <p:cNvSpPr>
            <a:spLocks noGrp="1"/>
          </p:cNvSpPr>
          <p:nvPr>
            <p:ph type="sldNum" sz="quarter" idx="12"/>
          </p:nvPr>
        </p:nvSpPr>
        <p:spPr/>
        <p:txBody>
          <a:bodyPr/>
          <a:lstStyle/>
          <a:p>
            <a:fld id="{C591F483-FCE9-4CF0-A02A-6AE890D5F911}" type="slidenum">
              <a:rPr lang="en-US" smtClean="0"/>
              <a:t>6</a:t>
            </a:fld>
            <a:endParaRPr lang="en-US"/>
          </a:p>
        </p:txBody>
      </p:sp>
    </p:spTree>
    <p:extLst>
      <p:ext uri="{BB962C8B-B14F-4D97-AF65-F5344CB8AC3E}">
        <p14:creationId xmlns:p14="http://schemas.microsoft.com/office/powerpoint/2010/main" val="32974641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3701071" y="864108"/>
            <a:ext cx="7462132" cy="5120640"/>
          </a:xfrm>
        </p:spPr>
        <p:txBody>
          <a:bodyPr>
            <a:normAutofit fontScale="92500" lnSpcReduction="10000"/>
          </a:bodyPr>
          <a:lstStyle/>
          <a:p>
            <a:r>
              <a:rPr lang="en-US" dirty="0" smtClean="0"/>
              <a:t>Problem:</a:t>
            </a:r>
          </a:p>
          <a:p>
            <a:pPr lvl="1"/>
            <a:r>
              <a:rPr lang="en-US" dirty="0" err="1" smtClean="0"/>
              <a:t>Vistaprint</a:t>
            </a:r>
            <a:r>
              <a:rPr lang="en-US" dirty="0" smtClean="0"/>
              <a:t> had data on revenue for every order for the past few years</a:t>
            </a:r>
          </a:p>
          <a:p>
            <a:pPr lvl="1"/>
            <a:r>
              <a:rPr lang="en-US" dirty="0" smtClean="0"/>
              <a:t>On a recent Tuesday had a bug which went undetected and lowered sales dramatically</a:t>
            </a:r>
          </a:p>
          <a:p>
            <a:r>
              <a:rPr lang="en-US" dirty="0" smtClean="0"/>
              <a:t>A director emailed my department and asked for history of sales over all Tuesdays, was going to take the average of that and if you’re below it you can tell there is a bug</a:t>
            </a:r>
          </a:p>
          <a:p>
            <a:r>
              <a:rPr lang="en-US" dirty="0" smtClean="0"/>
              <a:t>Options:</a:t>
            </a:r>
          </a:p>
          <a:p>
            <a:pPr marL="914400" lvl="1" indent="-457200">
              <a:buFont typeface="+mj-lt"/>
              <a:buAutoNum type="alphaLcParenR"/>
            </a:pPr>
            <a:r>
              <a:rPr lang="en-US" dirty="0" smtClean="0"/>
              <a:t>Run a SQL query to get the data and email it to him</a:t>
            </a:r>
          </a:p>
          <a:p>
            <a:pPr marL="914400" lvl="1" indent="-457200">
              <a:buFont typeface="+mj-lt"/>
              <a:buAutoNum type="alphaLcParenR"/>
            </a:pPr>
            <a:r>
              <a:rPr lang="en-US" dirty="0" smtClean="0"/>
              <a:t>Point out it’s a much more complicated and interesting problem</a:t>
            </a:r>
          </a:p>
          <a:p>
            <a:pPr lvl="2"/>
            <a:r>
              <a:rPr lang="en-US" dirty="0" smtClean="0"/>
              <a:t>Sales are increasing over time</a:t>
            </a:r>
          </a:p>
          <a:p>
            <a:pPr lvl="2"/>
            <a:r>
              <a:rPr lang="en-US" dirty="0" smtClean="0"/>
              <a:t>Only interested in sudden drops</a:t>
            </a:r>
          </a:p>
          <a:p>
            <a:pPr lvl="2"/>
            <a:r>
              <a:rPr lang="en-US" dirty="0" smtClean="0"/>
              <a:t>How do you correctly determine how low is “too low?”</a:t>
            </a:r>
          </a:p>
          <a:p>
            <a:pPr lvl="2"/>
            <a:r>
              <a:rPr lang="en-US" dirty="0" smtClean="0"/>
              <a:t>What if you want to detect it more quickly than that?</a:t>
            </a:r>
          </a:p>
          <a:p>
            <a:pPr lvl="1"/>
            <a:endParaRPr lang="en-US" dirty="0"/>
          </a:p>
        </p:txBody>
      </p:sp>
      <p:sp>
        <p:nvSpPr>
          <p:cNvPr id="4" name="Slide Number Placeholder 3"/>
          <p:cNvSpPr>
            <a:spLocks noGrp="1"/>
          </p:cNvSpPr>
          <p:nvPr>
            <p:ph type="sldNum" sz="quarter" idx="12"/>
          </p:nvPr>
        </p:nvSpPr>
        <p:spPr/>
        <p:txBody>
          <a:bodyPr/>
          <a:lstStyle/>
          <a:p>
            <a:fld id="{C591F483-FCE9-4CF0-A02A-6AE890D5F911}" type="slidenum">
              <a:rPr lang="en-US" smtClean="0"/>
              <a:t>7</a:t>
            </a:fld>
            <a:endParaRPr lang="en-US"/>
          </a:p>
        </p:txBody>
      </p:sp>
    </p:spTree>
    <p:extLst>
      <p:ext uri="{BB962C8B-B14F-4D97-AF65-F5344CB8AC3E}">
        <p14:creationId xmlns:p14="http://schemas.microsoft.com/office/powerpoint/2010/main" val="5178715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a:t>
            </a:r>
            <a:br>
              <a:rPr lang="en-US" dirty="0" smtClean="0"/>
            </a:br>
            <a:r>
              <a:rPr lang="en-US" dirty="0" smtClean="0"/>
              <a:t>Skills you should get before leaving school </a:t>
            </a:r>
            <a:endParaRPr lang="en-US" dirty="0"/>
          </a:p>
        </p:txBody>
      </p:sp>
      <p:sp>
        <p:nvSpPr>
          <p:cNvPr id="3" name="Content Placeholder 2"/>
          <p:cNvSpPr>
            <a:spLocks noGrp="1"/>
          </p:cNvSpPr>
          <p:nvPr>
            <p:ph idx="1"/>
          </p:nvPr>
        </p:nvSpPr>
        <p:spPr>
          <a:xfrm>
            <a:off x="3274828" y="864108"/>
            <a:ext cx="8506046" cy="5120640"/>
          </a:xfrm>
        </p:spPr>
        <p:txBody>
          <a:bodyPr>
            <a:normAutofit fontScale="92500" lnSpcReduction="10000"/>
          </a:bodyPr>
          <a:lstStyle/>
          <a:p>
            <a:r>
              <a:rPr lang="en-US" dirty="0" smtClean="0"/>
              <a:t>To be decent in industry you</a:t>
            </a:r>
            <a:r>
              <a:rPr lang="en-US" dirty="0" smtClean="0">
                <a:solidFill>
                  <a:schemeClr val="accent1"/>
                </a:solidFill>
              </a:rPr>
              <a:t> need </a:t>
            </a:r>
            <a:r>
              <a:rPr lang="en-US" dirty="0" smtClean="0"/>
              <a:t>to know</a:t>
            </a:r>
          </a:p>
          <a:p>
            <a:pPr marL="457200" lvl="1"/>
            <a:r>
              <a:rPr lang="en-US" dirty="0" smtClean="0">
                <a:solidFill>
                  <a:schemeClr val="accent1"/>
                </a:solidFill>
              </a:rPr>
              <a:t>Basic databases </a:t>
            </a:r>
            <a:r>
              <a:rPr lang="en-US" dirty="0" smtClean="0"/>
              <a:t>(intro database course)</a:t>
            </a:r>
          </a:p>
          <a:p>
            <a:pPr marL="690563" lvl="2"/>
            <a:r>
              <a:rPr lang="en-US" dirty="0" smtClean="0"/>
              <a:t>Everyone stores their data in SQL (or equivalent)</a:t>
            </a:r>
          </a:p>
          <a:p>
            <a:pPr marL="690563" lvl="2"/>
            <a:r>
              <a:rPr lang="en-US" dirty="0" smtClean="0"/>
              <a:t>Since industry mathematics is all based on data, you need to be able to manipulate it</a:t>
            </a:r>
          </a:p>
          <a:p>
            <a:pPr marL="457200" lvl="1"/>
            <a:r>
              <a:rPr lang="en-US" dirty="0" smtClean="0">
                <a:solidFill>
                  <a:schemeClr val="accent1"/>
                </a:solidFill>
              </a:rPr>
              <a:t>Basic programming </a:t>
            </a:r>
            <a:r>
              <a:rPr lang="en-US" dirty="0" smtClean="0"/>
              <a:t>(intro programming course)</a:t>
            </a:r>
          </a:p>
          <a:p>
            <a:pPr marL="690563" lvl="2"/>
            <a:r>
              <a:rPr lang="en-US" dirty="0" smtClean="0"/>
              <a:t>Don’t have to be a CS wizard, but do need to be able to understand loops, functions, and the simple stuff</a:t>
            </a:r>
          </a:p>
          <a:p>
            <a:pPr marL="690563" lvl="2"/>
            <a:r>
              <a:rPr lang="en-US" dirty="0" smtClean="0"/>
              <a:t>Language isn’t a big deal (ex: MATLAB is okay), but need to be able to do more than just run built in functions</a:t>
            </a:r>
          </a:p>
          <a:p>
            <a:pPr marL="457200" lvl="1"/>
            <a:r>
              <a:rPr lang="en-US" dirty="0" smtClean="0">
                <a:solidFill>
                  <a:schemeClr val="accent1"/>
                </a:solidFill>
              </a:rPr>
              <a:t>Basic statistics </a:t>
            </a:r>
            <a:r>
              <a:rPr lang="en-US" dirty="0" smtClean="0"/>
              <a:t>(intro statistics)</a:t>
            </a:r>
          </a:p>
          <a:p>
            <a:pPr marL="690563" lvl="2"/>
            <a:r>
              <a:rPr lang="en-US" i="1" dirty="0" smtClean="0"/>
              <a:t>Everything</a:t>
            </a:r>
            <a:r>
              <a:rPr lang="en-US" dirty="0" smtClean="0"/>
              <a:t> has uncertainty</a:t>
            </a:r>
          </a:p>
          <a:p>
            <a:pPr marL="690563" lvl="2"/>
            <a:r>
              <a:rPr lang="en-US" dirty="0" smtClean="0"/>
              <a:t>Need to be able to understand how the uncertainty of the data will affect your results</a:t>
            </a:r>
          </a:p>
          <a:p>
            <a:pPr marL="690563" lvl="2"/>
            <a:r>
              <a:rPr lang="en-US" dirty="0" smtClean="0"/>
              <a:t>Unfortunately assumptions from class never hold, so get really to roll with it</a:t>
            </a:r>
          </a:p>
          <a:p>
            <a:r>
              <a:rPr lang="en-US" dirty="0" smtClean="0"/>
              <a:t>Other knowledge will help (ex: linear programming)</a:t>
            </a:r>
          </a:p>
        </p:txBody>
      </p:sp>
      <p:sp>
        <p:nvSpPr>
          <p:cNvPr id="4" name="Slide Number Placeholder 3"/>
          <p:cNvSpPr>
            <a:spLocks noGrp="1"/>
          </p:cNvSpPr>
          <p:nvPr>
            <p:ph type="sldNum" sz="quarter" idx="12"/>
          </p:nvPr>
        </p:nvSpPr>
        <p:spPr/>
        <p:txBody>
          <a:bodyPr/>
          <a:lstStyle/>
          <a:p>
            <a:fld id="{C591F483-FCE9-4CF0-A02A-6AE890D5F911}" type="slidenum">
              <a:rPr lang="en-US" smtClean="0"/>
              <a:t>8</a:t>
            </a:fld>
            <a:endParaRPr lang="en-US"/>
          </a:p>
        </p:txBody>
      </p:sp>
    </p:spTree>
    <p:extLst>
      <p:ext uri="{BB962C8B-B14F-4D97-AF65-F5344CB8AC3E}">
        <p14:creationId xmlns:p14="http://schemas.microsoft.com/office/powerpoint/2010/main" val="3594720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a:t>
            </a:r>
            <a:br>
              <a:rPr lang="en-US" dirty="0" smtClean="0"/>
            </a:br>
            <a:r>
              <a:rPr lang="en-US" dirty="0" smtClean="0"/>
              <a:t>Skills you should get before leaving school </a:t>
            </a:r>
            <a:endParaRPr lang="en-US" dirty="0"/>
          </a:p>
        </p:txBody>
      </p:sp>
      <p:sp>
        <p:nvSpPr>
          <p:cNvPr id="3" name="Content Placeholder 2"/>
          <p:cNvSpPr>
            <a:spLocks noGrp="1"/>
          </p:cNvSpPr>
          <p:nvPr>
            <p:ph idx="1"/>
          </p:nvPr>
        </p:nvSpPr>
        <p:spPr/>
        <p:txBody>
          <a:bodyPr/>
          <a:lstStyle/>
          <a:p>
            <a:r>
              <a:rPr lang="en-US" dirty="0" smtClean="0"/>
              <a:t>To be </a:t>
            </a:r>
            <a:r>
              <a:rPr lang="en-US" dirty="0" smtClean="0">
                <a:solidFill>
                  <a:schemeClr val="accent1"/>
                </a:solidFill>
              </a:rPr>
              <a:t>excellent</a:t>
            </a:r>
            <a:r>
              <a:rPr lang="en-US" dirty="0" smtClean="0"/>
              <a:t> in industry you need</a:t>
            </a:r>
          </a:p>
          <a:p>
            <a:pPr lvl="1"/>
            <a:r>
              <a:rPr lang="en-US" dirty="0" smtClean="0"/>
              <a:t>Everything from the previous list</a:t>
            </a:r>
          </a:p>
          <a:p>
            <a:pPr lvl="1"/>
            <a:r>
              <a:rPr lang="en-US" dirty="0" smtClean="0">
                <a:solidFill>
                  <a:schemeClr val="accent1"/>
                </a:solidFill>
              </a:rPr>
              <a:t>The ability to learn </a:t>
            </a:r>
            <a:r>
              <a:rPr lang="en-US" dirty="0" smtClean="0"/>
              <a:t>more things</a:t>
            </a:r>
          </a:p>
        </p:txBody>
      </p:sp>
      <p:sp>
        <p:nvSpPr>
          <p:cNvPr id="4" name="Slide Number Placeholder 3"/>
          <p:cNvSpPr>
            <a:spLocks noGrp="1"/>
          </p:cNvSpPr>
          <p:nvPr>
            <p:ph type="sldNum" sz="quarter" idx="12"/>
          </p:nvPr>
        </p:nvSpPr>
        <p:spPr/>
        <p:txBody>
          <a:bodyPr/>
          <a:lstStyle/>
          <a:p>
            <a:fld id="{C591F483-FCE9-4CF0-A02A-6AE890D5F911}" type="slidenum">
              <a:rPr lang="en-US" smtClean="0"/>
              <a:t>9</a:t>
            </a:fld>
            <a:endParaRPr lang="en-US"/>
          </a:p>
        </p:txBody>
      </p:sp>
    </p:spTree>
    <p:extLst>
      <p:ext uri="{BB962C8B-B14F-4D97-AF65-F5344CB8AC3E}">
        <p14:creationId xmlns:p14="http://schemas.microsoft.com/office/powerpoint/2010/main" val="709924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Adler01">
      <a:dk1>
        <a:srgbClr val="000000"/>
      </a:dk1>
      <a:lt1>
        <a:srgbClr val="FFFFFF"/>
      </a:lt1>
      <a:dk2>
        <a:srgbClr val="545454"/>
      </a:dk2>
      <a:lt2>
        <a:srgbClr val="BFBFBF"/>
      </a:lt2>
      <a:accent1>
        <a:srgbClr val="00A0B0"/>
      </a:accent1>
      <a:accent2>
        <a:srgbClr val="6A4A3C"/>
      </a:accent2>
      <a:accent3>
        <a:srgbClr val="CC333F"/>
      </a:accent3>
      <a:accent4>
        <a:srgbClr val="EB6841"/>
      </a:accent4>
      <a:accent5>
        <a:srgbClr val="EDC951"/>
      </a:accent5>
      <a:accent6>
        <a:srgbClr val="545454"/>
      </a:accent6>
      <a:hlink>
        <a:srgbClr val="00A0B0"/>
      </a:hlink>
      <a:folHlink>
        <a:srgbClr val="CC333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txDef>
      <a:spPr/>
      <a:bodyPr vert="horz" lIns="91440" tIns="45720" rIns="91440" bIns="45720" rtlCol="0" anchor="t" anchorCtr="0">
        <a:normAutofit/>
      </a:bodyPr>
      <a:lstStyle>
        <a:defPPr marL="0" indent="0">
          <a:buNone/>
          <a:defRPr dirty="0" smtClean="0">
            <a:solidFill>
              <a:schemeClr val="accent1"/>
            </a:solidFill>
          </a:defRPr>
        </a:defPPr>
      </a:lstStyle>
    </a:txDef>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TC103457475[[fn=Frame]]</Template>
  <TotalTime>1534</TotalTime>
  <Words>788</Words>
  <Application>Microsoft Office PowerPoint</Application>
  <PresentationFormat>Widescreen</PresentationFormat>
  <Paragraphs>115</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Corbel</vt:lpstr>
      <vt:lpstr>Wingdings 2</vt:lpstr>
      <vt:lpstr>Frame</vt:lpstr>
      <vt:lpstr>What can I do with a math major?</vt:lpstr>
      <vt:lpstr>“‘mathematician’ returned zero results” </vt:lpstr>
      <vt:lpstr>Vistaprint</vt:lpstr>
      <vt:lpstr>Lesson: Difference between “Math” and “mathy”</vt:lpstr>
      <vt:lpstr>Lesson: Difference between “Math” and “mathy”</vt:lpstr>
      <vt:lpstr>Lesson: Difference between “Math” and “mathy”</vt:lpstr>
      <vt:lpstr>Example</vt:lpstr>
      <vt:lpstr>Lesson: Skills you should get before leaving school </vt:lpstr>
      <vt:lpstr>Lesson: Skills you should get before leaving school </vt:lpstr>
      <vt:lpstr>3 math problems I never saw in school but show up all the time in industry</vt:lpstr>
      <vt:lpstr>3 math problems I never saw in school but show up all the time in industry</vt:lpstr>
      <vt:lpstr>3 math problems I never saw in school but show up all the time in industry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Jonathan Adler</dc:creator>
  <cp:lastModifiedBy>Abernathy, Zachary John</cp:lastModifiedBy>
  <cp:revision>156</cp:revision>
  <dcterms:created xsi:type="dcterms:W3CDTF">2013-08-27T19:16:40Z</dcterms:created>
  <dcterms:modified xsi:type="dcterms:W3CDTF">2019-03-22T16:01:43Z</dcterms:modified>
</cp:coreProperties>
</file>